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sldIdLst>
    <p:sldId id="257" r:id="rId4"/>
    <p:sldId id="258" r:id="rId5"/>
    <p:sldId id="271" r:id="rId6"/>
    <p:sldId id="272" r:id="rId7"/>
    <p:sldId id="256" r:id="rId8"/>
    <p:sldId id="259" r:id="rId9"/>
    <p:sldId id="260" r:id="rId10"/>
    <p:sldId id="261" r:id="rId11"/>
    <p:sldId id="264" r:id="rId12"/>
    <p:sldId id="273" r:id="rId13"/>
    <p:sldId id="274" r:id="rId14"/>
    <p:sldId id="265" r:id="rId15"/>
    <p:sldId id="266" r:id="rId16"/>
    <p:sldId id="268" r:id="rId17"/>
    <p:sldId id="267" r:id="rId18"/>
    <p:sldId id="269" r:id="rId19"/>
    <p:sldId id="275" r:id="rId20"/>
    <p:sldId id="276" r:id="rId21"/>
    <p:sldId id="277" r:id="rId22"/>
    <p:sldId id="278" r:id="rId23"/>
    <p:sldId id="262" r:id="rId2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6C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56" d="100"/>
          <a:sy n="56" d="100"/>
        </p:scale>
        <p:origin x="-110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420246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325141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213823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2" name="מציין מיקום של כותרת תחתונה 1"/>
          <p:cNvSpPr>
            <a:spLocks noGrp="1"/>
          </p:cNvSpPr>
          <p:nvPr>
            <p:ph type="ftr" sz="quarter" idx="11"/>
          </p:nvPr>
        </p:nvSpPr>
        <p:spPr/>
        <p:txBody>
          <a:bodyPr/>
          <a:lstStyle/>
          <a:p>
            <a:endParaRPr lang="he-IL"/>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fld id="{6515C8BD-21FF-44E2-AFE4-5212D188B54E}" type="slidenum">
              <a:rPr lang="he-IL" smtClean="0"/>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19" name="מציין מיקום של כותרת תחתונה 18"/>
          <p:cNvSpPr>
            <a:spLocks noGrp="1"/>
          </p:cNvSpPr>
          <p:nvPr>
            <p:ph type="ftr" sz="quarter" idx="11"/>
          </p:nvPr>
        </p:nvSpPr>
        <p:spPr>
          <a:xfrm>
            <a:off x="3581400" y="76200"/>
            <a:ext cx="2895600" cy="288925"/>
          </a:xfrm>
        </p:spPr>
        <p:txBody>
          <a:bodyPr/>
          <a:lstStyle/>
          <a:p>
            <a:endParaRPr lang="he-IL"/>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fld id="{6515C8BD-21FF-44E2-AFE4-5212D188B54E}" type="slidenum">
              <a:rPr lang="he-IL" smtClean="0"/>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11" name="מציין מיקום של כותרת תחתונה 10"/>
          <p:cNvSpPr>
            <a:spLocks noGrp="1"/>
          </p:cNvSpPr>
          <p:nvPr>
            <p:ph type="ftr" sz="quarter" idx="11"/>
          </p:nvPr>
        </p:nvSpPr>
        <p:spPr/>
        <p:txBody>
          <a:bodyPr/>
          <a:lstStyle/>
          <a:p>
            <a:endParaRPr lang="he-IL"/>
          </a:p>
        </p:txBody>
      </p:sp>
      <p:sp>
        <p:nvSpPr>
          <p:cNvPr id="16" name="מציין מיקום של מספר שקופית 15"/>
          <p:cNvSpPr>
            <a:spLocks noGrp="1"/>
          </p:cNvSpPr>
          <p:nvPr>
            <p:ph type="sldNum" sz="quarter" idx="12"/>
          </p:nvPr>
        </p:nvSpPr>
        <p:spPr/>
        <p:txBody>
          <a:bodyPr/>
          <a:lstStyle/>
          <a:p>
            <a:fld id="{6515C8BD-21FF-44E2-AFE4-5212D188B54E}" type="slidenum">
              <a:rPr lang="he-IL" smtClean="0"/>
              <a:t>‹#›</a:t>
            </a:fld>
            <a:endParaRPr lang="he-IL"/>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10" name="מציין מיקום של כותרת תחתונה 9"/>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6515C8BD-21FF-44E2-AFE4-5212D188B54E}" type="slidenum">
              <a:rPr lang="he-IL" smtClean="0"/>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229600" y="6477000"/>
            <a:ext cx="762000" cy="246888"/>
          </a:xfrm>
        </p:spPr>
        <p:txBody>
          <a:bodyPr/>
          <a:lstStyle/>
          <a:p>
            <a:fld id="{6515C8BD-21FF-44E2-AFE4-5212D188B54E}" type="slidenum">
              <a:rPr lang="he-IL" smtClean="0"/>
              <a:t>‹#›</a:t>
            </a:fld>
            <a:endParaRPr lang="he-IL"/>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21" name="מציין מיקום של כותרת תחתונה 20"/>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24" name="מציין מיקום של כותרת תחתונה 23"/>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515C8BD-21FF-44E2-AFE4-5212D188B54E}" type="slidenum">
              <a:rPr lang="he-IL" smtClean="0"/>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29" name="מציין מיקום של כותרת תחתונה 28"/>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515C8BD-21FF-44E2-AFE4-5212D188B54E}"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257248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31" name="מציין מיקום של מספר שקופית 30"/>
          <p:cNvSpPr>
            <a:spLocks noGrp="1"/>
          </p:cNvSpPr>
          <p:nvPr>
            <p:ph type="sldNum" sz="quarter" idx="12"/>
          </p:nvPr>
        </p:nvSpPr>
        <p:spPr/>
        <p:txBody>
          <a:bodyPr/>
          <a:lstStyle/>
          <a:p>
            <a:fld id="{6515C8BD-21FF-44E2-AFE4-5212D188B54E}" type="slidenum">
              <a:rPr lang="he-IL" smtClean="0"/>
              <a:t>‹#›</a:t>
            </a:fld>
            <a:endParaRPr lang="he-IL"/>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t>‹#›</a:t>
            </a:fld>
            <a:endParaRPr lang="he-I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01978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849519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99939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41840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6165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15985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0965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4088744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42293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716119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57698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8284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103422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36499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283710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379202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429177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898EA93-874A-4F46-BBA8-5B4C8AFF58CB}" type="datetimeFigureOut">
              <a:rPr lang="he-IL" smtClean="0"/>
              <a:t>ה'/תמוז/תשע"ג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515C8BD-21FF-44E2-AFE4-5212D188B54E}" type="slidenum">
              <a:rPr lang="he-IL" smtClean="0"/>
              <a:t>‹#›</a:t>
            </a:fld>
            <a:endParaRPr lang="he-IL"/>
          </a:p>
        </p:txBody>
      </p:sp>
    </p:spTree>
    <p:extLst>
      <p:ext uri="{BB962C8B-B14F-4D97-AF65-F5344CB8AC3E}">
        <p14:creationId xmlns:p14="http://schemas.microsoft.com/office/powerpoint/2010/main" val="393639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898EA93-874A-4F46-BBA8-5B4C8AFF58CB}" type="datetimeFigureOut">
              <a:rPr lang="he-IL" smtClean="0"/>
              <a:t>ה'/תמוז/תשע"ג</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515C8BD-21FF-44E2-AFE4-5212D188B54E}" type="slidenum">
              <a:rPr lang="he-IL" smtClean="0"/>
              <a:t>‹#›</a:t>
            </a:fld>
            <a:endParaRPr lang="he-IL"/>
          </a:p>
        </p:txBody>
      </p:sp>
    </p:spTree>
    <p:extLst>
      <p:ext uri="{BB962C8B-B14F-4D97-AF65-F5344CB8AC3E}">
        <p14:creationId xmlns:p14="http://schemas.microsoft.com/office/powerpoint/2010/main" val="60575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898EA93-874A-4F46-BBA8-5B4C8AFF58CB}" type="datetimeFigureOut">
              <a:rPr lang="he-IL" smtClean="0"/>
              <a:t>ה'/תמוז/תשע"ג</a:t>
            </a:fld>
            <a:endParaRPr lang="he-IL"/>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e-IL"/>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515C8BD-21FF-44E2-AFE4-5212D188B54E}" type="slidenum">
              <a:rPr lang="he-IL" smtClean="0"/>
              <a:t>‹#›</a:t>
            </a:fld>
            <a:endParaRPr lang="he-IL"/>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898EA93-874A-4F46-BBA8-5B4C8AFF58CB}" type="datetimeFigureOut">
              <a:rPr lang="he-IL" smtClean="0">
                <a:solidFill>
                  <a:prstClr val="black">
                    <a:tint val="75000"/>
                  </a:prstClr>
                </a:solidFill>
              </a:rPr>
              <a:pPr/>
              <a:t>ה'/תמוז/תשע"ג</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515C8BD-21FF-44E2-AFE4-5212D188B54E}"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11961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mailto:yaakobov001@gmail.com?subject=&#1489;&#1511;&#1513;&#1512;%20&#1500;&#1514;&#1493;&#1499;&#1504;&#1514;%20&#1506;&#1497;&#1510;&#1493;&#1489;%20&#1505;&#1508;&#1512;&#1497;%20&#1511;&#1493;&#1491;&#1513;%20&#1489;&#1493;&#1493;&#1512;&#1491;"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63688" y="1916832"/>
            <a:ext cx="5420484"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חלונית יצירת אינדקס בקליק.</a:t>
            </a:r>
            <a:endParaRPr lang="he-I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מלבן 2"/>
          <p:cNvSpPr/>
          <p:nvPr/>
        </p:nvSpPr>
        <p:spPr>
          <a:xfrm>
            <a:off x="7668344" y="548680"/>
            <a:ext cx="101662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בס''ד</a:t>
            </a:r>
            <a:endParaRPr lang="he-IL"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2894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E6CF"/>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916832"/>
            <a:ext cx="31813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הסבר חץ שמאלה 9"/>
          <p:cNvSpPr/>
          <p:nvPr/>
        </p:nvSpPr>
        <p:spPr>
          <a:xfrm>
            <a:off x="6104436" y="1772816"/>
            <a:ext cx="2931423" cy="1683643"/>
          </a:xfrm>
          <a:prstGeom prst="leftArrowCallout">
            <a:avLst>
              <a:gd name="adj1" fmla="val 18311"/>
              <a:gd name="adj2" fmla="val 16638"/>
              <a:gd name="adj3" fmla="val 14966"/>
              <a:gd name="adj4" fmla="val 78013"/>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spcBef>
                <a:spcPts val="600"/>
              </a:spcBef>
            </a:pPr>
            <a:r>
              <a:rPr lang="he-IL" sz="1600" dirty="0" smtClean="0"/>
              <a:t>ישנם מקשי קיצור עבור כפתורי החיפוש של המילה הנבחרת במסמך:</a:t>
            </a:r>
            <a:endParaRPr lang="he-IL" sz="1600" dirty="0"/>
          </a:p>
          <a:p>
            <a:pPr>
              <a:spcBef>
                <a:spcPts val="600"/>
              </a:spcBef>
            </a:pPr>
            <a:r>
              <a:rPr lang="en-US" sz="1600" dirty="0" smtClean="0"/>
              <a:t>F2</a:t>
            </a:r>
            <a:r>
              <a:rPr lang="he-IL" sz="1600" dirty="0" smtClean="0"/>
              <a:t> לחיפוש קדימה.</a:t>
            </a:r>
          </a:p>
          <a:p>
            <a:pPr>
              <a:spcBef>
                <a:spcPts val="600"/>
              </a:spcBef>
            </a:pPr>
            <a:r>
              <a:rPr lang="en-US" sz="1600" dirty="0" smtClean="0"/>
              <a:t>SHIFT</a:t>
            </a:r>
            <a:r>
              <a:rPr lang="he-IL" sz="1600" dirty="0" smtClean="0"/>
              <a:t>+</a:t>
            </a:r>
            <a:r>
              <a:rPr lang="en-US" sz="1600" dirty="0" smtClean="0"/>
              <a:t>F2</a:t>
            </a:r>
            <a:r>
              <a:rPr lang="he-IL" sz="1600" dirty="0" smtClean="0"/>
              <a:t> לחיפוש אחורה.</a:t>
            </a:r>
          </a:p>
        </p:txBody>
      </p:sp>
      <p:sp>
        <p:nvSpPr>
          <p:cNvPr id="11" name="הסבר חץ ימינה 10"/>
          <p:cNvSpPr/>
          <p:nvPr/>
        </p:nvSpPr>
        <p:spPr>
          <a:xfrm>
            <a:off x="323528" y="1440235"/>
            <a:ext cx="2770664" cy="3240360"/>
          </a:xfrm>
          <a:prstGeom prst="rightArrowCallout">
            <a:avLst>
              <a:gd name="adj1" fmla="val 9633"/>
              <a:gd name="adj2" fmla="val 15780"/>
              <a:gd name="adj3" fmla="val 14243"/>
              <a:gd name="adj4" fmla="val 75222"/>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spcBef>
                <a:spcPts val="600"/>
              </a:spcBef>
            </a:pPr>
            <a:r>
              <a:rPr lang="he-IL" sz="1600" dirty="0" smtClean="0"/>
              <a:t>תיבת טקסט לחיפוש מילה המוקלדת בה, בשונה ממקשי החיפוש דלעיל שמחפשים את המילה הנבחרת במסמך.</a:t>
            </a:r>
          </a:p>
          <a:p>
            <a:pPr>
              <a:spcBef>
                <a:spcPts val="600"/>
              </a:spcBef>
            </a:pPr>
            <a:r>
              <a:rPr lang="he-IL" sz="1600" dirty="0" smtClean="0"/>
              <a:t>מקשי קיצור:</a:t>
            </a:r>
          </a:p>
          <a:p>
            <a:pPr>
              <a:spcBef>
                <a:spcPts val="600"/>
              </a:spcBef>
            </a:pPr>
            <a:r>
              <a:rPr lang="en-US" sz="1600" dirty="0" smtClean="0"/>
              <a:t>F3</a:t>
            </a:r>
            <a:r>
              <a:rPr lang="he-IL" sz="1600" dirty="0" smtClean="0"/>
              <a:t> </a:t>
            </a:r>
            <a:r>
              <a:rPr lang="he-IL" sz="1600" dirty="0"/>
              <a:t>לחיפוש קדימה.</a:t>
            </a:r>
          </a:p>
          <a:p>
            <a:pPr>
              <a:spcBef>
                <a:spcPts val="600"/>
              </a:spcBef>
            </a:pPr>
            <a:r>
              <a:rPr lang="en-US" sz="1600" dirty="0"/>
              <a:t>SHIFT</a:t>
            </a:r>
            <a:r>
              <a:rPr lang="he-IL" sz="1600" dirty="0"/>
              <a:t>+</a:t>
            </a:r>
            <a:r>
              <a:rPr lang="en-US" sz="1600" dirty="0"/>
              <a:t>F3</a:t>
            </a:r>
            <a:r>
              <a:rPr lang="he-IL" sz="1600" dirty="0"/>
              <a:t> לחיפוש אחורה.</a:t>
            </a:r>
          </a:p>
          <a:p>
            <a:pPr algn="ctr"/>
            <a:endParaRPr lang="he-IL" dirty="0"/>
          </a:p>
        </p:txBody>
      </p:sp>
      <p:sp>
        <p:nvSpPr>
          <p:cNvPr id="12" name="הסבר חץ למטה 11"/>
          <p:cNvSpPr/>
          <p:nvPr/>
        </p:nvSpPr>
        <p:spPr>
          <a:xfrm>
            <a:off x="3744167" y="764703"/>
            <a:ext cx="2024406" cy="1611249"/>
          </a:xfrm>
          <a:prstGeom prst="downArrowCallout">
            <a:avLst>
              <a:gd name="adj1" fmla="val 13628"/>
              <a:gd name="adj2" fmla="val 15523"/>
              <a:gd name="adj3" fmla="val 25000"/>
              <a:gd name="adj4" fmla="val 55702"/>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smtClean="0"/>
              <a:t>כפתור לפתיחת תיבת דו-שיח הגדרות.</a:t>
            </a:r>
            <a:endParaRPr lang="he-IL" dirty="0"/>
          </a:p>
        </p:txBody>
      </p:sp>
    </p:spTree>
    <p:extLst>
      <p:ext uri="{BB962C8B-B14F-4D97-AF65-F5344CB8AC3E}">
        <p14:creationId xmlns:p14="http://schemas.microsoft.com/office/powerpoint/2010/main" val="212326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645024"/>
            <a:ext cx="52768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980728"/>
            <a:ext cx="7905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חץ שמאלה-ימינה 2"/>
          <p:cNvSpPr/>
          <p:nvPr/>
        </p:nvSpPr>
        <p:spPr>
          <a:xfrm rot="17543087">
            <a:off x="6800545" y="2540169"/>
            <a:ext cx="1666060" cy="484632"/>
          </a:xfrm>
          <a:prstGeom prst="leftRigh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a:p>
        </p:txBody>
      </p:sp>
      <p:sp>
        <p:nvSpPr>
          <p:cNvPr id="4" name="מלבן עם פינות אלכסוניות מעוגלות 3"/>
          <p:cNvSpPr/>
          <p:nvPr/>
        </p:nvSpPr>
        <p:spPr>
          <a:xfrm>
            <a:off x="683568" y="404663"/>
            <a:ext cx="5904656" cy="2664297"/>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lvl="0" algn="ctr">
              <a:spcBef>
                <a:spcPts val="600"/>
              </a:spcBef>
              <a:spcAft>
                <a:spcPts val="600"/>
              </a:spcAft>
            </a:pPr>
            <a:r>
              <a:rPr lang="he-IL" sz="1600" b="1" kern="0" dirty="0" smtClean="0">
                <a:solidFill>
                  <a:sysClr val="windowText" lastClr="000000"/>
                </a:solidFill>
                <a:latin typeface="Calibri"/>
                <a:cs typeface="Arial"/>
              </a:rPr>
              <a:t>תיבת הדו-שיח 'הגדרות':</a:t>
            </a:r>
            <a:endParaRPr lang="he-IL" sz="1600" b="1" kern="0" dirty="0">
              <a:solidFill>
                <a:sysClr val="windowText" lastClr="000000"/>
              </a:solidFill>
              <a:latin typeface="Calibri"/>
              <a:cs typeface="Arial"/>
            </a:endParaRPr>
          </a:p>
          <a:p>
            <a:pPr lvl="0" algn="just">
              <a:spcBef>
                <a:spcPts val="600"/>
              </a:spcBef>
              <a:spcAft>
                <a:spcPts val="600"/>
              </a:spcAft>
            </a:pPr>
            <a:r>
              <a:rPr lang="he-IL" sz="1600" kern="0" dirty="0">
                <a:solidFill>
                  <a:sysClr val="windowText" lastClr="000000"/>
                </a:solidFill>
                <a:latin typeface="Calibri"/>
                <a:cs typeface="Arial"/>
              </a:rPr>
              <a:t>כאשר תלחץ על החץ הקטן שבקבוצת 'מפתחות' תיפתח תיבת דו שיח, שבה תוכל להגדיר האם </a:t>
            </a:r>
            <a:r>
              <a:rPr lang="he-IL" sz="1600" kern="0" dirty="0" smtClean="0">
                <a:solidFill>
                  <a:sysClr val="windowText" lastClr="000000"/>
                </a:solidFill>
                <a:latin typeface="Calibri"/>
                <a:cs typeface="Arial"/>
              </a:rPr>
              <a:t>יוצג </a:t>
            </a:r>
            <a:r>
              <a:rPr lang="he-IL" sz="1600" kern="0" dirty="0">
                <a:solidFill>
                  <a:sysClr val="windowText" lastClr="000000"/>
                </a:solidFill>
                <a:latin typeface="Calibri"/>
                <a:cs typeface="Arial"/>
              </a:rPr>
              <a:t>מספר עמוד לאחר הערך הראשי ו/או הערך </a:t>
            </a:r>
            <a:r>
              <a:rPr lang="he-IL" sz="1600" kern="0" dirty="0" smtClean="0">
                <a:solidFill>
                  <a:sysClr val="windowText" lastClr="000000"/>
                </a:solidFill>
                <a:latin typeface="Calibri"/>
                <a:cs typeface="Arial"/>
              </a:rPr>
              <a:t>המשני, ברשימת האינדקס. </a:t>
            </a:r>
            <a:r>
              <a:rPr lang="he-IL" sz="1600" u="sng" kern="0" dirty="0" smtClean="0">
                <a:solidFill>
                  <a:sysClr val="windowText" lastClr="000000"/>
                </a:solidFill>
                <a:latin typeface="Calibri"/>
                <a:cs typeface="Arial"/>
              </a:rPr>
              <a:t>הגדרות אלו יש להגדיר </a:t>
            </a:r>
            <a:r>
              <a:rPr lang="he-IL" sz="1600" b="1" u="sng" kern="0" dirty="0" smtClean="0">
                <a:solidFill>
                  <a:sysClr val="windowText" lastClr="000000"/>
                </a:solidFill>
                <a:latin typeface="Calibri"/>
                <a:cs typeface="Arial"/>
              </a:rPr>
              <a:t>לפני</a:t>
            </a:r>
            <a:r>
              <a:rPr lang="he-IL" sz="1600" u="sng" kern="0" dirty="0" smtClean="0">
                <a:solidFill>
                  <a:sysClr val="windowText" lastClr="000000"/>
                </a:solidFill>
                <a:latin typeface="Calibri"/>
                <a:cs typeface="Arial"/>
              </a:rPr>
              <a:t> סימון ערכי האינדקס.</a:t>
            </a:r>
          </a:p>
          <a:p>
            <a:pPr lvl="0" algn="just">
              <a:spcBef>
                <a:spcPts val="600"/>
              </a:spcBef>
              <a:spcAft>
                <a:spcPts val="600"/>
              </a:spcAft>
            </a:pPr>
            <a:r>
              <a:rPr lang="he-IL" sz="1600" kern="0" dirty="0" smtClean="0">
                <a:solidFill>
                  <a:sysClr val="windowText" lastClr="000000"/>
                </a:solidFill>
                <a:latin typeface="Calibri"/>
                <a:cs typeface="Arial"/>
              </a:rPr>
              <a:t>וכן תוכל להגדיר שתמיד יופיע דיאלוג הסגנונות אם אתה בונה אינדקס שמפנה לשמות פרקים, ולא תצטרך כל פעם ללחוץ על </a:t>
            </a:r>
            <a:r>
              <a:rPr lang="en-US" sz="1600" kern="0" dirty="0" smtClean="0">
                <a:solidFill>
                  <a:sysClr val="windowText" lastClr="000000"/>
                </a:solidFill>
                <a:latin typeface="Calibri"/>
                <a:cs typeface="Arial"/>
              </a:rPr>
              <a:t>CTRL</a:t>
            </a:r>
            <a:r>
              <a:rPr lang="he-IL" sz="1600" kern="0" dirty="0" smtClean="0">
                <a:solidFill>
                  <a:sysClr val="windowText" lastClr="000000"/>
                </a:solidFill>
                <a:latin typeface="Calibri"/>
                <a:cs typeface="Arial"/>
              </a:rPr>
              <a:t>. כאשר הגדרה זו פעילה כאשר תלחץ על </a:t>
            </a:r>
            <a:r>
              <a:rPr lang="en-US" sz="1600" kern="0" dirty="0" smtClean="0">
                <a:solidFill>
                  <a:sysClr val="windowText" lastClr="000000"/>
                </a:solidFill>
                <a:latin typeface="Calibri"/>
                <a:cs typeface="Arial"/>
              </a:rPr>
              <a:t>CTRL</a:t>
            </a:r>
            <a:r>
              <a:rPr lang="he-IL" sz="1600" kern="0" dirty="0" smtClean="0">
                <a:solidFill>
                  <a:sysClr val="windowText" lastClr="000000"/>
                </a:solidFill>
                <a:latin typeface="Calibri"/>
                <a:cs typeface="Arial"/>
              </a:rPr>
              <a:t> לא יופיע דיאלוג הסגנונות וערך האינדקס יפנה למספר עמוד.</a:t>
            </a:r>
            <a:endParaRPr lang="he-IL" sz="1600" kern="0" dirty="0">
              <a:solidFill>
                <a:sysClr val="windowText" lastClr="000000"/>
              </a:solidFill>
              <a:latin typeface="Calibri"/>
              <a:cs typeface="Arial"/>
            </a:endParaRPr>
          </a:p>
        </p:txBody>
      </p:sp>
    </p:spTree>
    <p:extLst>
      <p:ext uri="{BB962C8B-B14F-4D97-AF65-F5344CB8AC3E}">
        <p14:creationId xmlns:p14="http://schemas.microsoft.com/office/powerpoint/2010/main" val="143680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7624" y="1484784"/>
            <a:ext cx="6607517" cy="2585323"/>
          </a:xfrm>
          <a:prstGeom prst="rect">
            <a:avLst/>
          </a:prstGeom>
          <a:noFill/>
        </p:spPr>
        <p:txBody>
          <a:bodyPr wrap="square" lIns="91440" tIns="45720" rIns="91440" bIns="45720">
            <a:spAutoFit/>
          </a:bodyPr>
          <a:lstStyle/>
          <a:p>
            <a:pPr algn="ctr"/>
            <a:r>
              <a:rPr lang="he-I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כיצד לסמן ערכי </a:t>
            </a:r>
            <a:r>
              <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האינדקס </a:t>
            </a:r>
            <a:r>
              <a:rPr lang="he-I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המפנים </a:t>
            </a:r>
            <a:r>
              <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לשם פרק ו/או </a:t>
            </a:r>
            <a:r>
              <a:rPr lang="he-I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סימן/סעיף/דף ?</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50383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מלבן עם פינות אלכסוניות מעוגלות 1"/>
          <p:cNvSpPr/>
          <p:nvPr/>
        </p:nvSpPr>
        <p:spPr>
          <a:xfrm>
            <a:off x="827584" y="404664"/>
            <a:ext cx="7488833" cy="6048672"/>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just">
              <a:spcBef>
                <a:spcPts val="600"/>
              </a:spcBef>
              <a:spcAft>
                <a:spcPts val="600"/>
              </a:spcAft>
            </a:pPr>
            <a:r>
              <a:rPr lang="he-IL" b="1" dirty="0" smtClean="0">
                <a:solidFill>
                  <a:prstClr val="black"/>
                </a:solidFill>
              </a:rPr>
              <a:t>רקע</a:t>
            </a:r>
            <a:r>
              <a:rPr lang="he-IL" dirty="0" smtClean="0">
                <a:solidFill>
                  <a:prstClr val="black"/>
                </a:solidFill>
              </a:rPr>
              <a:t>:</a:t>
            </a:r>
          </a:p>
          <a:p>
            <a:pPr algn="just">
              <a:spcBef>
                <a:spcPts val="600"/>
              </a:spcBef>
              <a:spcAft>
                <a:spcPts val="600"/>
              </a:spcAft>
            </a:pPr>
            <a:r>
              <a:rPr lang="he-IL" dirty="0">
                <a:solidFill>
                  <a:prstClr val="black"/>
                </a:solidFill>
              </a:rPr>
              <a:t>ב</a:t>
            </a:r>
            <a:r>
              <a:rPr lang="he-IL" dirty="0" smtClean="0">
                <a:solidFill>
                  <a:prstClr val="black"/>
                </a:solidFill>
              </a:rPr>
              <a:t>אינדקס הרגיל של וורד אחר שם כל ערך באינדקס מופיע העמוד בו מופיע הערך במסמך, </a:t>
            </a:r>
            <a:r>
              <a:rPr lang="he-IL" dirty="0" smtClean="0">
                <a:solidFill>
                  <a:prstClr val="black"/>
                </a:solidFill>
              </a:rPr>
              <a:t>לעומת </a:t>
            </a:r>
            <a:r>
              <a:rPr lang="he-IL" dirty="0" smtClean="0">
                <a:solidFill>
                  <a:prstClr val="black"/>
                </a:solidFill>
              </a:rPr>
              <a:t>זאת ברוב ספרי קודש נהוג שאחר הערך מופיע שם הפרק / סימן / סעיף שבו נמצא הערך.</a:t>
            </a:r>
          </a:p>
          <a:p>
            <a:pPr algn="just">
              <a:spcBef>
                <a:spcPts val="600"/>
              </a:spcBef>
              <a:spcAft>
                <a:spcPts val="600"/>
              </a:spcAft>
            </a:pPr>
            <a:r>
              <a:rPr lang="he-IL" b="1" dirty="0" smtClean="0">
                <a:solidFill>
                  <a:prstClr val="black"/>
                </a:solidFill>
              </a:rPr>
              <a:t>כדי לעצב אינדקס כמקובל בספרי קודש יש לפעול לפי השלבים הבאים:</a:t>
            </a:r>
          </a:p>
          <a:p>
            <a:pPr marL="342900" indent="-342900" algn="just">
              <a:spcBef>
                <a:spcPts val="600"/>
              </a:spcBef>
              <a:spcAft>
                <a:spcPts val="600"/>
              </a:spcAft>
              <a:buFont typeface="+mj-lt"/>
              <a:buAutoNum type="arabicPeriod"/>
            </a:pPr>
            <a:r>
              <a:rPr lang="he-IL" dirty="0" smtClean="0">
                <a:solidFill>
                  <a:prstClr val="black"/>
                </a:solidFill>
              </a:rPr>
              <a:t>הפרקים / סימנים / סעיפים שאליהם יפנה הערך באינדקס צריכים להיות מעוצבים בסגנון </a:t>
            </a:r>
            <a:r>
              <a:rPr lang="he-IL" dirty="0" err="1" smtClean="0">
                <a:solidFill>
                  <a:prstClr val="black"/>
                </a:solidFill>
              </a:rPr>
              <a:t>יחודי</a:t>
            </a:r>
            <a:r>
              <a:rPr lang="he-IL" dirty="0" smtClean="0">
                <a:solidFill>
                  <a:prstClr val="black"/>
                </a:solidFill>
              </a:rPr>
              <a:t>, לדוגמא בתחילת כל פרק יש כותרת – כגון: פרק א', פרק ב' </a:t>
            </a:r>
            <a:r>
              <a:rPr lang="he-IL" dirty="0" err="1" smtClean="0">
                <a:solidFill>
                  <a:prstClr val="black"/>
                </a:solidFill>
              </a:rPr>
              <a:t>וכו</a:t>
            </a:r>
            <a:r>
              <a:rPr lang="he-IL" dirty="0" smtClean="0">
                <a:solidFill>
                  <a:prstClr val="black"/>
                </a:solidFill>
              </a:rPr>
              <a:t>', יש לעצב כותרות אלו בסגנון אחיד למשל סגנון ששמו: "כותרת 1".</a:t>
            </a:r>
          </a:p>
          <a:p>
            <a:pPr marL="342900" indent="-342900" algn="just">
              <a:spcBef>
                <a:spcPts val="600"/>
              </a:spcBef>
              <a:spcAft>
                <a:spcPts val="600"/>
              </a:spcAft>
              <a:buFont typeface="+mj-lt"/>
              <a:buAutoNum type="arabicPeriod"/>
            </a:pPr>
            <a:r>
              <a:rPr lang="he-IL" dirty="0" smtClean="0">
                <a:solidFill>
                  <a:prstClr val="black"/>
                </a:solidFill>
              </a:rPr>
              <a:t>כעת נבחר מילה/מילים בתוך פרק א' נחזיק </a:t>
            </a:r>
            <a:r>
              <a:rPr lang="en-US" dirty="0" smtClean="0">
                <a:solidFill>
                  <a:prstClr val="black"/>
                </a:solidFill>
              </a:rPr>
              <a:t>Ctrl </a:t>
            </a:r>
            <a:r>
              <a:rPr lang="he-IL" dirty="0" smtClean="0">
                <a:solidFill>
                  <a:prstClr val="black"/>
                </a:solidFill>
              </a:rPr>
              <a:t> ונלחץ על עץ הערכים בחלונית האינדקס כעת יתוסף שדה אינדקס למסמך, יפתח דיאלוג המציג את כל הסגנונות הפעילים במסמך, תוכל לבחור סגנון אחד או יותר ושמות הסגנונות יופיע בתוך שדה  אינדקס, כך שאם פרק א' מעוצב בסגנון כותרת 1 בחר בדיאלוג סגנון זה. כאשר תיצור את האינדקס וורד יבנה אותו כך שאחר ערך האינדקס יופיעו המילים פרק א' כיון שבתוך שדה האינדקס מופיע הסגנון של פרק א' שבתוכו נמצא ערך האינדקס.</a:t>
            </a:r>
          </a:p>
          <a:p>
            <a:pPr algn="l">
              <a:spcBef>
                <a:spcPts val="600"/>
              </a:spcBef>
              <a:spcAft>
                <a:spcPts val="600"/>
              </a:spcAft>
            </a:pPr>
            <a:r>
              <a:rPr lang="he-IL" sz="1400" dirty="0" smtClean="0">
                <a:solidFill>
                  <a:prstClr val="black"/>
                </a:solidFill>
              </a:rPr>
              <a:t>המשך הסבר </a:t>
            </a:r>
            <a:r>
              <a:rPr lang="he-IL" sz="1400" dirty="0" smtClean="0">
                <a:solidFill>
                  <a:prstClr val="black"/>
                </a:solidFill>
              </a:rPr>
              <a:t>בשקופית </a:t>
            </a:r>
            <a:r>
              <a:rPr lang="he-IL" sz="1400" dirty="0" smtClean="0">
                <a:solidFill>
                  <a:prstClr val="black"/>
                </a:solidFill>
              </a:rPr>
              <a:t>הבאה...</a:t>
            </a:r>
          </a:p>
          <a:p>
            <a:pPr marL="342900" indent="-342900" algn="just">
              <a:spcBef>
                <a:spcPts val="600"/>
              </a:spcBef>
              <a:spcAft>
                <a:spcPts val="600"/>
              </a:spcAft>
              <a:buFont typeface="+mj-lt"/>
              <a:buAutoNum type="arabicPeriod"/>
            </a:pPr>
            <a:endParaRPr lang="he-IL" dirty="0">
              <a:solidFill>
                <a:prstClr val="black"/>
              </a:solidFill>
            </a:endParaRPr>
          </a:p>
        </p:txBody>
      </p:sp>
    </p:spTree>
    <p:extLst>
      <p:ext uri="{BB962C8B-B14F-4D97-AF65-F5344CB8AC3E}">
        <p14:creationId xmlns:p14="http://schemas.microsoft.com/office/powerpoint/2010/main" val="2688591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מלבן עם פינות אלכסוניות מעוגלות 2"/>
          <p:cNvSpPr/>
          <p:nvPr/>
        </p:nvSpPr>
        <p:spPr>
          <a:xfrm>
            <a:off x="1439652" y="188640"/>
            <a:ext cx="6264696" cy="2008650"/>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lvl="0" algn="just">
              <a:spcBef>
                <a:spcPts val="600"/>
              </a:spcBef>
              <a:spcAft>
                <a:spcPts val="600"/>
              </a:spcAft>
            </a:pPr>
            <a:r>
              <a:rPr lang="he-IL" sz="1600" kern="0" dirty="0" smtClean="0">
                <a:solidFill>
                  <a:sysClr val="windowText" lastClr="000000"/>
                </a:solidFill>
                <a:latin typeface="Calibri"/>
                <a:cs typeface="Arial"/>
              </a:rPr>
              <a:t>בחרנו את המילים: 'אסור לילך בקומה זקופה', שזהו שם הערך שצריך להופיע באינדקס, כעת נחזיק את </a:t>
            </a:r>
            <a:r>
              <a:rPr lang="en-US" sz="1600" kern="0" dirty="0" smtClean="0">
                <a:solidFill>
                  <a:sysClr val="windowText" lastClr="000000"/>
                </a:solidFill>
                <a:latin typeface="Calibri"/>
                <a:cs typeface="Arial"/>
              </a:rPr>
              <a:t>Ctrl</a:t>
            </a:r>
            <a:r>
              <a:rPr lang="he-IL" sz="1600" kern="0" dirty="0" smtClean="0">
                <a:solidFill>
                  <a:sysClr val="windowText" lastClr="000000"/>
                </a:solidFill>
                <a:latin typeface="Calibri"/>
                <a:cs typeface="Arial"/>
              </a:rPr>
              <a:t> ונלחץ בעץ הערכים עם הלחצן הימני של העכבר על הענף: 'דין לבישת בגדים' שהוא הערך הראשי של הערך </a:t>
            </a:r>
            <a:r>
              <a:rPr lang="he-IL" sz="1600" kern="0" dirty="0" err="1" smtClean="0">
                <a:solidFill>
                  <a:sysClr val="windowText" lastClr="000000"/>
                </a:solidFill>
                <a:latin typeface="Calibri"/>
                <a:cs typeface="Arial"/>
              </a:rPr>
              <a:t>הנ</a:t>
            </a:r>
            <a:r>
              <a:rPr lang="he-IL" sz="1600" kern="0" dirty="0" smtClean="0">
                <a:solidFill>
                  <a:sysClr val="windowText" lastClr="000000"/>
                </a:solidFill>
                <a:latin typeface="Calibri"/>
                <a:cs typeface="Arial"/>
              </a:rPr>
              <a:t>''ל.</a:t>
            </a:r>
          </a:p>
          <a:p>
            <a:pPr lvl="0" algn="just">
              <a:spcBef>
                <a:spcPts val="600"/>
              </a:spcBef>
              <a:spcAft>
                <a:spcPts val="600"/>
              </a:spcAft>
            </a:pPr>
            <a:r>
              <a:rPr lang="he-IL" sz="1600" kern="0" dirty="0" smtClean="0">
                <a:solidFill>
                  <a:sysClr val="windowText" lastClr="000000"/>
                </a:solidFill>
                <a:latin typeface="Calibri"/>
                <a:cs typeface="Arial"/>
              </a:rPr>
              <a:t>אנו רוצים שהערך שסומן כרגע יפנה ל – סימן ב' סעיף ו' שהוא נמצא בתוכם. אחר הלחיצה בעץ הערכים יופיע דיאלוג כמופיע </a:t>
            </a:r>
            <a:r>
              <a:rPr lang="he-IL" sz="1600" kern="0" dirty="0" smtClean="0">
                <a:solidFill>
                  <a:sysClr val="windowText" lastClr="000000"/>
                </a:solidFill>
                <a:latin typeface="Calibri"/>
                <a:cs typeface="Arial"/>
              </a:rPr>
              <a:t>בשקופית </a:t>
            </a:r>
            <a:r>
              <a:rPr lang="he-IL" sz="1600" kern="0" dirty="0" smtClean="0">
                <a:solidFill>
                  <a:sysClr val="windowText" lastClr="000000"/>
                </a:solidFill>
                <a:latin typeface="Calibri"/>
                <a:cs typeface="Arial"/>
              </a:rPr>
              <a:t>הבאה...</a:t>
            </a:r>
            <a:endParaRPr lang="he-IL" sz="1600" kern="0" dirty="0">
              <a:solidFill>
                <a:sysClr val="windowText" lastClr="000000"/>
              </a:solidFill>
              <a:latin typeface="Calibri"/>
              <a:cs typeface="Aria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471" b="4303"/>
          <a:stretch/>
        </p:blipFill>
        <p:spPr bwMode="auto">
          <a:xfrm>
            <a:off x="234950" y="2420888"/>
            <a:ext cx="8674100" cy="416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595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מלבן עם פינות אלכסוניות מעוגלות 4"/>
          <p:cNvSpPr/>
          <p:nvPr/>
        </p:nvSpPr>
        <p:spPr>
          <a:xfrm>
            <a:off x="1763688" y="329883"/>
            <a:ext cx="5616624" cy="1010885"/>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lvl="0" algn="ctr">
              <a:spcBef>
                <a:spcPts val="600"/>
              </a:spcBef>
              <a:spcAft>
                <a:spcPts val="600"/>
              </a:spcAft>
            </a:pPr>
            <a:r>
              <a:rPr lang="he-IL" sz="1600" kern="0" dirty="0" smtClean="0">
                <a:solidFill>
                  <a:sysClr val="windowText" lastClr="000000"/>
                </a:solidFill>
                <a:latin typeface="Calibri"/>
                <a:cs typeface="Arial"/>
              </a:rPr>
              <a:t>בדיאלוג זה נבחר את הסגנון שבו מעוצבת הכותרת: 'סימן ב' וכן את הסגנון שבו מעוצבת האות של הסעיף, נלחץ אישור, ובזה נגמר התהליך.</a:t>
            </a:r>
            <a:endParaRPr lang="he-IL" sz="1600" kern="0" dirty="0">
              <a:solidFill>
                <a:sysClr val="windowText" lastClr="000000"/>
              </a:solidFill>
              <a:latin typeface="Calibri"/>
              <a:cs typeface="Aria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77"/>
          <a:stretch/>
        </p:blipFill>
        <p:spPr bwMode="auto">
          <a:xfrm>
            <a:off x="265497" y="1772816"/>
            <a:ext cx="8674100" cy="4587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722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מלבן עם פינות אלכסוניות מעוגלות 1"/>
          <p:cNvSpPr/>
          <p:nvPr/>
        </p:nvSpPr>
        <p:spPr>
          <a:xfrm>
            <a:off x="4139952" y="404664"/>
            <a:ext cx="4824536" cy="6048672"/>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lvl="0" algn="just">
              <a:spcBef>
                <a:spcPts val="600"/>
              </a:spcBef>
              <a:spcAft>
                <a:spcPts val="600"/>
              </a:spcAft>
            </a:pPr>
            <a:r>
              <a:rPr lang="he-IL" sz="1600" kern="0" dirty="0">
                <a:solidFill>
                  <a:sysClr val="windowText" lastClr="000000"/>
                </a:solidFill>
              </a:rPr>
              <a:t>כיון שברוב הפעמים בוחרים את אותם הסגנונות לאורך כל המסמך - ניתן לסמן מספר סגנונות שישמשו לצורך הפקת אינדקס המפנה לכמה כותרות, ובכך הסגנונות שנבחרו מתווספים לרשימת </a:t>
            </a:r>
            <a:r>
              <a:rPr lang="he-IL" sz="1600" kern="0" dirty="0" smtClean="0">
                <a:solidFill>
                  <a:sysClr val="windowText" lastClr="000000"/>
                </a:solidFill>
              </a:rPr>
              <a:t>המועדפים. בוחרים </a:t>
            </a:r>
            <a:r>
              <a:rPr lang="he-IL" sz="1600" kern="0" dirty="0">
                <a:solidFill>
                  <a:sysClr val="windowText" lastClr="000000"/>
                </a:solidFill>
              </a:rPr>
              <a:t>ברשימת הסגנונות הפעילים את הסגנון הרצוי, ולוחצים על כפתור הכוכב.</a:t>
            </a:r>
          </a:p>
          <a:p>
            <a:pPr lvl="0" algn="just">
              <a:spcBef>
                <a:spcPts val="600"/>
              </a:spcBef>
              <a:spcAft>
                <a:spcPts val="600"/>
              </a:spcAft>
            </a:pPr>
            <a:r>
              <a:rPr lang="he-IL" sz="1600" kern="0" dirty="0">
                <a:solidFill>
                  <a:sysClr val="windowText" lastClr="000000"/>
                </a:solidFill>
              </a:rPr>
              <a:t>בלחיצה על האישור שליד רשימת המועדפים - כל הסגנונות שנבחרו יתווספו לרשימת האינדקס, כאשר הם מופרדים באמצעות פסיק ורווח ביניהם.</a:t>
            </a:r>
          </a:p>
          <a:p>
            <a:pPr lvl="0" algn="just">
              <a:spcBef>
                <a:spcPts val="600"/>
              </a:spcBef>
              <a:spcAft>
                <a:spcPts val="600"/>
              </a:spcAft>
            </a:pPr>
            <a:r>
              <a:rPr lang="he-IL" sz="1600" kern="0" dirty="0">
                <a:solidFill>
                  <a:sysClr val="windowText" lastClr="000000"/>
                </a:solidFill>
              </a:rPr>
              <a:t>רשימת המועדפים נשמרת </a:t>
            </a:r>
            <a:r>
              <a:rPr lang="he-IL" sz="1600" kern="0" dirty="0" smtClean="0">
                <a:solidFill>
                  <a:sysClr val="windowText" lastClr="000000"/>
                </a:solidFill>
              </a:rPr>
              <a:t>בזיכרון </a:t>
            </a:r>
            <a:r>
              <a:rPr lang="he-IL" sz="1600" kern="0" dirty="0">
                <a:solidFill>
                  <a:sysClr val="windowText" lastClr="000000"/>
                </a:solidFill>
              </a:rPr>
              <a:t>התוכנה, ובכל פעם שדיאלוג זה יפָתח - הרשימה תופיע כפי שאושרה בפעם האחרונה.</a:t>
            </a:r>
          </a:p>
          <a:p>
            <a:pPr lvl="0" algn="just">
              <a:spcBef>
                <a:spcPts val="600"/>
              </a:spcBef>
              <a:spcAft>
                <a:spcPts val="600"/>
              </a:spcAft>
            </a:pPr>
            <a:r>
              <a:rPr lang="he-IL" sz="1600" kern="0" dirty="0">
                <a:solidFill>
                  <a:sysClr val="windowText" lastClr="000000"/>
                </a:solidFill>
              </a:rPr>
              <a:t>ניתן לנקות סגנונות מתוך רשימת המועדפים באמצעות לחיצה על כפתורים המיועדים לכך</a:t>
            </a:r>
            <a:r>
              <a:rPr lang="he-IL" sz="1600" kern="0" dirty="0" smtClean="0">
                <a:solidFill>
                  <a:sysClr val="windowText" lastClr="000000"/>
                </a:solidFill>
              </a:rPr>
              <a:t>. </a:t>
            </a:r>
            <a:r>
              <a:rPr lang="he-IL" sz="1600" kern="0" dirty="0" err="1" smtClean="0">
                <a:solidFill>
                  <a:sysClr val="windowText" lastClr="000000"/>
                </a:solidFill>
              </a:rPr>
              <a:t>ע''י</a:t>
            </a:r>
            <a:r>
              <a:rPr lang="he-IL" sz="1600" kern="0" dirty="0" smtClean="0">
                <a:solidFill>
                  <a:sysClr val="windowText" lastClr="000000"/>
                </a:solidFill>
              </a:rPr>
              <a:t> כפתורי החצים תוכל לשלוט על הסדר בו יופיעו הסגנונות ברשימה, על פי סדר זה הסגנונות יכנסו לשדה האינדקס.</a:t>
            </a:r>
            <a:endParaRPr lang="he-IL" sz="1600" kern="0" dirty="0">
              <a:solidFill>
                <a:sysClr val="windowText" lastClr="000000"/>
              </a:solidFill>
            </a:endParaRPr>
          </a:p>
          <a:p>
            <a:pPr lvl="0" algn="just">
              <a:spcBef>
                <a:spcPts val="600"/>
              </a:spcBef>
              <a:spcAft>
                <a:spcPts val="600"/>
              </a:spcAft>
            </a:pPr>
            <a:r>
              <a:rPr lang="he-IL" sz="1600" kern="0" dirty="0">
                <a:solidFill>
                  <a:sysClr val="windowText" lastClr="000000"/>
                </a:solidFill>
              </a:rPr>
              <a:t>בעת לחיצה על מקש </a:t>
            </a:r>
            <a:r>
              <a:rPr lang="en-US" sz="1600" kern="0" dirty="0" smtClean="0">
                <a:solidFill>
                  <a:sysClr val="windowText" lastClr="000000"/>
                </a:solidFill>
                <a:cs typeface="Arial"/>
              </a:rPr>
              <a:t>SHIFT</a:t>
            </a:r>
            <a:r>
              <a:rPr lang="he-IL" sz="1600" kern="0" dirty="0" smtClean="0">
                <a:solidFill>
                  <a:sysClr val="windowText" lastClr="000000"/>
                </a:solidFill>
                <a:cs typeface="Arial"/>
              </a:rPr>
              <a:t> </a:t>
            </a:r>
            <a:r>
              <a:rPr lang="he-IL" sz="1600" kern="0" dirty="0" smtClean="0">
                <a:solidFill>
                  <a:sysClr val="windowText" lastClr="000000"/>
                </a:solidFill>
              </a:rPr>
              <a:t>תוך </a:t>
            </a:r>
            <a:r>
              <a:rPr lang="he-IL" sz="1600" kern="0" dirty="0">
                <a:solidFill>
                  <a:sysClr val="windowText" lastClr="000000"/>
                </a:solidFill>
              </a:rPr>
              <a:t>כדי הכנסת ערכים לאינדקס </a:t>
            </a:r>
            <a:r>
              <a:rPr lang="he-IL" sz="1600" kern="0" dirty="0" smtClean="0">
                <a:solidFill>
                  <a:sysClr val="windowText" lastClr="000000"/>
                </a:solidFill>
              </a:rPr>
              <a:t>- בלחיצה </a:t>
            </a:r>
            <a:r>
              <a:rPr lang="he-IL" sz="1600" kern="0" dirty="0">
                <a:solidFill>
                  <a:sysClr val="windowText" lastClr="000000"/>
                </a:solidFill>
              </a:rPr>
              <a:t>על העכבר על עץ הערכים - כל הסגנונות המועדפים מוכנסים לשדה האינדקס באופן אוטומטי ללא פתיחת הדיאלוג.</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4356" b="17240"/>
          <a:stretch/>
        </p:blipFill>
        <p:spPr bwMode="auto">
          <a:xfrm>
            <a:off x="265497" y="404664"/>
            <a:ext cx="3691778" cy="4662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877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עם פינות אלכסוניות מעוגלות 2"/>
          <p:cNvSpPr/>
          <p:nvPr/>
        </p:nvSpPr>
        <p:spPr>
          <a:xfrm>
            <a:off x="5080311" y="2564904"/>
            <a:ext cx="3744416" cy="3744416"/>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marR="0" lvl="0" algn="just" defTabSz="914400" eaLnBrk="1" fontAlgn="auto" latinLnBrk="0" hangingPunct="1">
              <a:lnSpc>
                <a:spcPct val="100000"/>
              </a:lnSpc>
              <a:spcBef>
                <a:spcPts val="600"/>
              </a:spcBef>
              <a:spcAft>
                <a:spcPts val="600"/>
              </a:spcAft>
              <a:buClrTx/>
              <a:buSzTx/>
              <a:tabLst/>
              <a:defRPr/>
            </a:pPr>
            <a:r>
              <a:rPr kumimoji="0" lang="he-IL" sz="1800" b="0" i="0" u="none" strike="noStrike" kern="0" cap="none" spc="0" normalizeH="0" baseline="0" noProof="0" dirty="0" smtClean="0">
                <a:ln>
                  <a:noFill/>
                </a:ln>
                <a:solidFill>
                  <a:prstClr val="black"/>
                </a:solidFill>
                <a:effectLst/>
                <a:uLnTx/>
                <a:uFillTx/>
                <a:latin typeface="Calibri"/>
                <a:ea typeface="+mn-ea"/>
                <a:cs typeface="Arial"/>
              </a:rPr>
              <a:t>החלק השני של החלונית הוא הוספת אינדקס למסמך וסידור אינדקס קיים.</a:t>
            </a:r>
          </a:p>
          <a:p>
            <a:pPr marR="0" lvl="0" algn="just" defTabSz="914400" eaLnBrk="1" fontAlgn="auto" latinLnBrk="0" hangingPunct="1">
              <a:lnSpc>
                <a:spcPct val="100000"/>
              </a:lnSpc>
              <a:spcBef>
                <a:spcPts val="600"/>
              </a:spcBef>
              <a:spcAft>
                <a:spcPts val="600"/>
              </a:spcAft>
              <a:buClrTx/>
              <a:buSzTx/>
              <a:tabLst/>
              <a:defRPr/>
            </a:pPr>
            <a:r>
              <a:rPr lang="he-IL" kern="0" dirty="0" smtClean="0">
                <a:solidFill>
                  <a:prstClr val="black"/>
                </a:solidFill>
                <a:latin typeface="Calibri"/>
                <a:cs typeface="Arial"/>
              </a:rPr>
              <a:t>כדי להוסיף אינדקס חדש למסמך פעל לפי השלבים הבאים:</a:t>
            </a:r>
            <a:endParaRPr kumimoji="0" lang="he-IL" sz="1800" b="0" i="0" u="none" strike="noStrike" kern="0" cap="none" spc="0" normalizeH="0" baseline="0" noProof="0" dirty="0" smtClean="0">
              <a:ln>
                <a:noFill/>
              </a:ln>
              <a:solidFill>
                <a:prstClr val="black"/>
              </a:solidFill>
              <a:effectLst/>
              <a:uLnTx/>
              <a:uFillTx/>
              <a:latin typeface="Calibri"/>
              <a:ea typeface="+mn-ea"/>
              <a:cs typeface="Arial"/>
            </a:endParaRPr>
          </a:p>
          <a:p>
            <a:pPr marL="342900" marR="0" lvl="0" indent="-342900" algn="just" defTabSz="914400" eaLnBrk="1" fontAlgn="auto" latinLnBrk="0" hangingPunct="1">
              <a:lnSpc>
                <a:spcPct val="100000"/>
              </a:lnSpc>
              <a:spcBef>
                <a:spcPts val="600"/>
              </a:spcBef>
              <a:spcAft>
                <a:spcPts val="600"/>
              </a:spcAft>
              <a:buClrTx/>
              <a:buSzTx/>
              <a:buFontTx/>
              <a:buAutoNum type="arabicPeriod"/>
              <a:tabLst/>
              <a:defRPr/>
            </a:pPr>
            <a:r>
              <a:rPr kumimoji="0" lang="he-IL" sz="1800" b="0" i="0" u="none" strike="noStrike" kern="0" cap="none" spc="0" normalizeH="0" baseline="0" noProof="0" dirty="0" smtClean="0">
                <a:ln>
                  <a:noFill/>
                </a:ln>
                <a:solidFill>
                  <a:prstClr val="black"/>
                </a:solidFill>
                <a:effectLst/>
                <a:uLnTx/>
                <a:uFillTx/>
                <a:latin typeface="Calibri"/>
                <a:ea typeface="+mn-ea"/>
                <a:cs typeface="Arial"/>
              </a:rPr>
              <a:t>מקם את הסמן במסמך במקום שבו אתה רוצה שיופיע האינדקס.</a:t>
            </a:r>
          </a:p>
          <a:p>
            <a:pPr marL="342900" marR="0" lvl="0" indent="-342900" algn="just" defTabSz="914400" eaLnBrk="1" fontAlgn="auto" latinLnBrk="0" hangingPunct="1">
              <a:lnSpc>
                <a:spcPct val="100000"/>
              </a:lnSpc>
              <a:spcBef>
                <a:spcPts val="600"/>
              </a:spcBef>
              <a:spcAft>
                <a:spcPts val="600"/>
              </a:spcAft>
              <a:buClrTx/>
              <a:buSzTx/>
              <a:buFontTx/>
              <a:buAutoNum type="arabicPeriod"/>
              <a:tabLst/>
              <a:defRPr/>
            </a:pPr>
            <a:r>
              <a:rPr lang="he-IL" kern="0" dirty="0" smtClean="0">
                <a:solidFill>
                  <a:prstClr val="black"/>
                </a:solidFill>
                <a:latin typeface="Calibri"/>
                <a:cs typeface="Arial"/>
              </a:rPr>
              <a:t>לחץ על 'הוסף אינדקס חדש', כעת תיפתח תיבת דו-שיח 'הוספת אינדקס'</a:t>
            </a:r>
            <a:endParaRPr kumimoji="0" lang="he-IL" sz="1800" b="0" i="0" u="none" strike="noStrike" kern="0" cap="none" spc="0" normalizeH="0" baseline="0" noProof="0" dirty="0" smtClean="0">
              <a:ln>
                <a:noFill/>
              </a:ln>
              <a:solidFill>
                <a:prstClr val="black"/>
              </a:solidFill>
              <a:effectLst/>
              <a:uLnTx/>
              <a:uFillTx/>
              <a:latin typeface="Calibri"/>
              <a:ea typeface="+mn-ea"/>
              <a:cs typeface="Aria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412" y="2827387"/>
            <a:ext cx="307657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1194026" y="247581"/>
            <a:ext cx="6607517" cy="1754326"/>
          </a:xfrm>
          <a:prstGeom prst="rect">
            <a:avLst/>
          </a:prstGeom>
          <a:noFill/>
        </p:spPr>
        <p:txBody>
          <a:bodyPr wrap="square" lIns="91440" tIns="45720" rIns="91440" bIns="45720">
            <a:spAutoFit/>
          </a:bodyPr>
          <a:lstStyle/>
          <a:p>
            <a:pPr algn="ctr"/>
            <a:r>
              <a:rPr lang="he-IL" sz="5400" b="1" dirty="0" smtClean="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latin typeface="Franklin Gothic Book"/>
                <a:cs typeface="Aharoni"/>
              </a:rPr>
              <a:t>כיצד מוסיפים אינדקס למסמך ?</a:t>
            </a:r>
            <a:endParaRPr lang="he-IL" sz="5400" b="1" dirty="0">
              <a:ln w="1905"/>
              <a:gradFill>
                <a:gsLst>
                  <a:gs pos="0">
                    <a:srgbClr val="C17529">
                      <a:shade val="20000"/>
                      <a:satMod val="200000"/>
                    </a:srgbClr>
                  </a:gs>
                  <a:gs pos="78000">
                    <a:srgbClr val="C17529">
                      <a:tint val="90000"/>
                      <a:shade val="89000"/>
                      <a:satMod val="220000"/>
                    </a:srgbClr>
                  </a:gs>
                  <a:gs pos="100000">
                    <a:srgbClr val="C17529">
                      <a:tint val="12000"/>
                      <a:satMod val="255000"/>
                    </a:srgbClr>
                  </a:gs>
                </a:gsLst>
                <a:lin ang="5400000"/>
              </a:gradFill>
              <a:effectLst>
                <a:innerShdw blurRad="69850" dist="43180" dir="5400000">
                  <a:srgbClr val="000000">
                    <a:alpha val="65000"/>
                  </a:srgbClr>
                </a:innerShdw>
              </a:effectLst>
              <a:latin typeface="Franklin Gothic Book"/>
              <a:cs typeface="Aharoni"/>
            </a:endParaRPr>
          </a:p>
        </p:txBody>
      </p:sp>
    </p:spTree>
    <p:extLst>
      <p:ext uri="{BB962C8B-B14F-4D97-AF65-F5344CB8AC3E}">
        <p14:creationId xmlns:p14="http://schemas.microsoft.com/office/powerpoint/2010/main" val="223944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576064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עם פינות אלכסוניות מעוגלות 2"/>
          <p:cNvSpPr/>
          <p:nvPr/>
        </p:nvSpPr>
        <p:spPr>
          <a:xfrm>
            <a:off x="6168126" y="404664"/>
            <a:ext cx="2736304" cy="5760640"/>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marR="0" lvl="0" algn="just" defTabSz="914400" eaLnBrk="1" fontAlgn="auto" latinLnBrk="0" hangingPunct="1">
              <a:lnSpc>
                <a:spcPct val="100000"/>
              </a:lnSpc>
              <a:spcBef>
                <a:spcPts val="600"/>
              </a:spcBef>
              <a:spcAft>
                <a:spcPts val="600"/>
              </a:spcAft>
              <a:buClrTx/>
              <a:buSzTx/>
              <a:tabLst/>
              <a:defRPr/>
            </a:pPr>
            <a:r>
              <a:rPr kumimoji="0" lang="he-IL" sz="1600" b="0" i="0" u="none" strike="noStrike" kern="0" cap="none" spc="0" normalizeH="0" baseline="0" noProof="0" dirty="0" smtClean="0">
                <a:ln>
                  <a:noFill/>
                </a:ln>
                <a:solidFill>
                  <a:prstClr val="black"/>
                </a:solidFill>
                <a:effectLst/>
                <a:uLnTx/>
                <a:uFillTx/>
                <a:latin typeface="Calibri"/>
                <a:cs typeface="Arial"/>
              </a:rPr>
              <a:t>בתיבת דו-שיח זו תוכל להגדיר כמה טורים יהיו</a:t>
            </a:r>
            <a:r>
              <a:rPr kumimoji="0" lang="he-IL" sz="1600" b="0" i="0" u="none" strike="noStrike" kern="0" cap="none" spc="0" normalizeH="0" noProof="0" dirty="0" smtClean="0">
                <a:ln>
                  <a:noFill/>
                </a:ln>
                <a:solidFill>
                  <a:prstClr val="black"/>
                </a:solidFill>
                <a:effectLst/>
                <a:uLnTx/>
                <a:uFillTx/>
                <a:latin typeface="Calibri"/>
                <a:cs typeface="Arial"/>
              </a:rPr>
              <a:t> באינדקס, והאם הערכים יופיעו הרצף אחד אחר השני או כל ערך בפסקה נפרדת.</a:t>
            </a:r>
          </a:p>
          <a:p>
            <a:pPr marR="0" lvl="0" algn="just" defTabSz="914400" eaLnBrk="1" fontAlgn="auto" latinLnBrk="0" hangingPunct="1">
              <a:lnSpc>
                <a:spcPct val="100000"/>
              </a:lnSpc>
              <a:spcBef>
                <a:spcPts val="600"/>
              </a:spcBef>
              <a:spcAft>
                <a:spcPts val="600"/>
              </a:spcAft>
              <a:buClrTx/>
              <a:buSzTx/>
              <a:tabLst/>
              <a:defRPr/>
            </a:pPr>
            <a:r>
              <a:rPr lang="he-IL" sz="1600" kern="0" baseline="0" dirty="0" smtClean="0">
                <a:solidFill>
                  <a:prstClr val="black"/>
                </a:solidFill>
                <a:latin typeface="Calibri"/>
                <a:cs typeface="Arial"/>
              </a:rPr>
              <a:t>תוכל</a:t>
            </a:r>
            <a:r>
              <a:rPr lang="he-IL" sz="1600" kern="0" dirty="0" smtClean="0">
                <a:solidFill>
                  <a:prstClr val="black"/>
                </a:solidFill>
                <a:latin typeface="Calibri"/>
                <a:cs typeface="Arial"/>
              </a:rPr>
              <a:t> לבחור האם מספרי העמודים ייושרו לשמאל וגם כן מה יהיה מסלול </a:t>
            </a:r>
            <a:r>
              <a:rPr lang="he-IL" sz="1600" kern="0" dirty="0" err="1" smtClean="0">
                <a:solidFill>
                  <a:prstClr val="black"/>
                </a:solidFill>
                <a:latin typeface="Calibri"/>
                <a:cs typeface="Arial"/>
              </a:rPr>
              <a:t>הטאב</a:t>
            </a:r>
            <a:r>
              <a:rPr lang="he-IL" sz="1600" kern="0" dirty="0" smtClean="0">
                <a:solidFill>
                  <a:prstClr val="black"/>
                </a:solidFill>
                <a:latin typeface="Calibri"/>
                <a:cs typeface="Arial"/>
              </a:rPr>
              <a:t>.</a:t>
            </a:r>
          </a:p>
          <a:p>
            <a:pPr marR="0" lvl="0" algn="just" defTabSz="914400" eaLnBrk="1" fontAlgn="auto" latinLnBrk="0" hangingPunct="1">
              <a:lnSpc>
                <a:spcPct val="100000"/>
              </a:lnSpc>
              <a:spcBef>
                <a:spcPts val="600"/>
              </a:spcBef>
              <a:spcAft>
                <a:spcPts val="600"/>
              </a:spcAft>
              <a:buClrTx/>
              <a:buSzTx/>
              <a:tabLst/>
              <a:defRPr/>
            </a:pPr>
            <a:r>
              <a:rPr lang="he-IL" sz="1600" kern="0" dirty="0" smtClean="0">
                <a:solidFill>
                  <a:prstClr val="black"/>
                </a:solidFill>
                <a:latin typeface="Calibri"/>
                <a:cs typeface="Arial"/>
              </a:rPr>
              <a:t>עד כאן אלו הגדרות שקיימות גם בוורד.</a:t>
            </a:r>
          </a:p>
          <a:p>
            <a:pPr marR="0" lvl="0" algn="just" defTabSz="914400" eaLnBrk="1" fontAlgn="auto" latinLnBrk="0" hangingPunct="1">
              <a:lnSpc>
                <a:spcPct val="100000"/>
              </a:lnSpc>
              <a:spcBef>
                <a:spcPts val="600"/>
              </a:spcBef>
              <a:spcAft>
                <a:spcPts val="600"/>
              </a:spcAft>
              <a:buClrTx/>
              <a:buSzTx/>
              <a:tabLst/>
              <a:defRPr/>
            </a:pPr>
            <a:r>
              <a:rPr kumimoji="0" lang="he-IL" sz="1600" b="0" i="0" u="none" strike="noStrike" kern="0" cap="none" spc="0" normalizeH="0" baseline="0" noProof="0" dirty="0" smtClean="0">
                <a:ln>
                  <a:noFill/>
                </a:ln>
                <a:solidFill>
                  <a:prstClr val="black"/>
                </a:solidFill>
                <a:effectLst/>
                <a:uLnTx/>
                <a:uFillTx/>
                <a:latin typeface="Calibri"/>
                <a:cs typeface="Arial"/>
              </a:rPr>
              <a:t>ועוד</a:t>
            </a:r>
            <a:r>
              <a:rPr kumimoji="0" lang="he-IL" sz="1600" b="0" i="0" u="none" strike="noStrike" kern="0" cap="none" spc="0" normalizeH="0" noProof="0" dirty="0" smtClean="0">
                <a:ln>
                  <a:noFill/>
                </a:ln>
                <a:solidFill>
                  <a:prstClr val="black"/>
                </a:solidFill>
                <a:effectLst/>
                <a:uLnTx/>
                <a:uFillTx/>
                <a:latin typeface="Calibri"/>
                <a:cs typeface="Arial"/>
              </a:rPr>
              <a:t> תוכל להגדיר שבין קבוצות הא'-ב' תופיע אות מפרידה.</a:t>
            </a:r>
          </a:p>
          <a:p>
            <a:pPr marR="0" lvl="0" algn="just" defTabSz="914400" eaLnBrk="1" fontAlgn="auto" latinLnBrk="0" hangingPunct="1">
              <a:lnSpc>
                <a:spcPct val="100000"/>
              </a:lnSpc>
              <a:spcBef>
                <a:spcPts val="600"/>
              </a:spcBef>
              <a:spcAft>
                <a:spcPts val="600"/>
              </a:spcAft>
              <a:buClrTx/>
              <a:buSzTx/>
              <a:tabLst/>
              <a:defRPr/>
            </a:pPr>
            <a:r>
              <a:rPr lang="he-IL" sz="1600" kern="0" baseline="0" dirty="0" smtClean="0">
                <a:solidFill>
                  <a:prstClr val="black"/>
                </a:solidFill>
                <a:latin typeface="Calibri"/>
                <a:cs typeface="Arial"/>
              </a:rPr>
              <a:t>תוכל</a:t>
            </a:r>
            <a:r>
              <a:rPr lang="he-IL" sz="1600" kern="0" dirty="0" smtClean="0">
                <a:solidFill>
                  <a:prstClr val="black"/>
                </a:solidFill>
                <a:latin typeface="Calibri"/>
                <a:cs typeface="Arial"/>
              </a:rPr>
              <a:t> לסמן וי כדי שמיד אחר הוספת האינדקס יופיע דיאלוג לסידור ערכי האינדקס כדי שתוכל לסדר את האינדקס שנוסף כעת למסמך וכמו שיתבאר </a:t>
            </a:r>
            <a:r>
              <a:rPr lang="he-IL" sz="1600" kern="0" dirty="0" smtClean="0">
                <a:solidFill>
                  <a:prstClr val="black"/>
                </a:solidFill>
                <a:latin typeface="Calibri"/>
                <a:cs typeface="Arial"/>
              </a:rPr>
              <a:t>בשקופית </a:t>
            </a:r>
            <a:r>
              <a:rPr lang="he-IL" sz="1600" kern="0" dirty="0" smtClean="0">
                <a:solidFill>
                  <a:prstClr val="black"/>
                </a:solidFill>
                <a:latin typeface="Calibri"/>
                <a:cs typeface="Arial"/>
              </a:rPr>
              <a:t>הבאה.</a:t>
            </a:r>
            <a:endParaRPr kumimoji="0" lang="he-IL" sz="1600" b="0" i="0" u="none" strike="noStrike" kern="0" cap="none" spc="0" normalizeH="0" baseline="0" noProof="0" dirty="0" smtClean="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3225215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5688632"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עם פינות אלכסוניות מעוגלות 2"/>
          <p:cNvSpPr/>
          <p:nvPr/>
        </p:nvSpPr>
        <p:spPr>
          <a:xfrm>
            <a:off x="6168126" y="404664"/>
            <a:ext cx="2736304" cy="5760640"/>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marR="0" lvl="0" algn="just" defTabSz="914400" eaLnBrk="1" fontAlgn="auto" latinLnBrk="0" hangingPunct="1">
              <a:lnSpc>
                <a:spcPct val="100000"/>
              </a:lnSpc>
              <a:spcBef>
                <a:spcPts val="600"/>
              </a:spcBef>
              <a:spcAft>
                <a:spcPts val="600"/>
              </a:spcAft>
              <a:buClrTx/>
              <a:buSzTx/>
              <a:tabLst/>
              <a:defRPr/>
            </a:pPr>
            <a:r>
              <a:rPr kumimoji="0" lang="he-IL" sz="1600" b="0" i="0" u="none" strike="noStrike" kern="0" cap="none" spc="0" normalizeH="0" baseline="0" noProof="0" dirty="0" smtClean="0">
                <a:ln>
                  <a:noFill/>
                </a:ln>
                <a:solidFill>
                  <a:prstClr val="black"/>
                </a:solidFill>
                <a:effectLst/>
                <a:uLnTx/>
                <a:uFillTx/>
                <a:latin typeface="Calibri"/>
                <a:cs typeface="Arial"/>
              </a:rPr>
              <a:t>בתיבת דו-שיח זו מופיע</a:t>
            </a:r>
            <a:r>
              <a:rPr kumimoji="0" lang="he-IL" sz="1600" b="0" i="0" u="none" strike="noStrike" kern="0" cap="none" spc="0" normalizeH="0" noProof="0" dirty="0" smtClean="0">
                <a:ln>
                  <a:noFill/>
                </a:ln>
                <a:solidFill>
                  <a:prstClr val="black"/>
                </a:solidFill>
                <a:effectLst/>
                <a:uLnTx/>
                <a:uFillTx/>
                <a:latin typeface="Calibri"/>
                <a:cs typeface="Arial"/>
              </a:rPr>
              <a:t> עץ ערכים בדומה לעץ שבחלונית.</a:t>
            </a:r>
          </a:p>
          <a:p>
            <a:pPr marR="0" lvl="0" algn="just" defTabSz="914400" eaLnBrk="1" fontAlgn="auto" latinLnBrk="0" hangingPunct="1">
              <a:lnSpc>
                <a:spcPct val="100000"/>
              </a:lnSpc>
              <a:spcBef>
                <a:spcPts val="600"/>
              </a:spcBef>
              <a:spcAft>
                <a:spcPts val="600"/>
              </a:spcAft>
              <a:buClrTx/>
              <a:buSzTx/>
              <a:tabLst/>
              <a:defRPr/>
            </a:pPr>
            <a:r>
              <a:rPr lang="he-IL" sz="1600" kern="0" baseline="0" dirty="0" smtClean="0">
                <a:solidFill>
                  <a:prstClr val="black"/>
                </a:solidFill>
                <a:latin typeface="Calibri"/>
                <a:cs typeface="Arial"/>
              </a:rPr>
              <a:t>כדי</a:t>
            </a:r>
            <a:r>
              <a:rPr lang="he-IL" sz="1600" kern="0" dirty="0" smtClean="0">
                <a:solidFill>
                  <a:prstClr val="black"/>
                </a:solidFill>
                <a:latin typeface="Calibri"/>
                <a:cs typeface="Arial"/>
              </a:rPr>
              <a:t> לסדר אוטומטית ערכים בעץ פעל כך:</a:t>
            </a:r>
          </a:p>
          <a:p>
            <a:pPr marL="342900" marR="0" lvl="0" indent="-342900" algn="just" defTabSz="914400" eaLnBrk="1" fontAlgn="auto" latinLnBrk="0" hangingPunct="1">
              <a:lnSpc>
                <a:spcPct val="100000"/>
              </a:lnSpc>
              <a:spcBef>
                <a:spcPts val="600"/>
              </a:spcBef>
              <a:spcAft>
                <a:spcPts val="600"/>
              </a:spcAft>
              <a:buClrTx/>
              <a:buSzTx/>
              <a:buFont typeface="+mj-lt"/>
              <a:buAutoNum type="arabicPeriod"/>
              <a:tabLst/>
              <a:defRPr/>
            </a:pPr>
            <a:r>
              <a:rPr lang="he-IL" sz="1600" kern="0" dirty="0" smtClean="0">
                <a:solidFill>
                  <a:prstClr val="black"/>
                </a:solidFill>
                <a:latin typeface="Calibri"/>
                <a:cs typeface="Arial"/>
              </a:rPr>
              <a:t>בחר ענף על ידי שתלחץ עליו עם הלחצן הימני של העכבר. למשל לחץ על הענף 'תורה'.</a:t>
            </a:r>
          </a:p>
          <a:p>
            <a:pPr marL="342900" marR="0" lvl="0" indent="-342900" algn="just" defTabSz="914400" eaLnBrk="1" fontAlgn="auto" latinLnBrk="0" hangingPunct="1">
              <a:lnSpc>
                <a:spcPct val="100000"/>
              </a:lnSpc>
              <a:spcBef>
                <a:spcPts val="600"/>
              </a:spcBef>
              <a:spcAft>
                <a:spcPts val="600"/>
              </a:spcAft>
              <a:buClrTx/>
              <a:buSzTx/>
              <a:buFont typeface="+mj-lt"/>
              <a:buAutoNum type="arabicPeriod"/>
              <a:tabLst/>
              <a:defRPr/>
            </a:pPr>
            <a:r>
              <a:rPr kumimoji="0" lang="he-IL" sz="1600" b="0" i="0" u="none" strike="noStrike" kern="0" cap="none" spc="0" normalizeH="0" baseline="0" noProof="0" dirty="0" smtClean="0">
                <a:ln>
                  <a:noFill/>
                </a:ln>
                <a:solidFill>
                  <a:prstClr val="black"/>
                </a:solidFill>
                <a:effectLst/>
                <a:uLnTx/>
                <a:uFillTx/>
                <a:latin typeface="Calibri"/>
                <a:cs typeface="Arial"/>
              </a:rPr>
              <a:t>בקבוצת</a:t>
            </a:r>
            <a:r>
              <a:rPr kumimoji="0" lang="he-IL" sz="1600" b="0" i="0" u="none" strike="noStrike" kern="0" cap="none" spc="0" normalizeH="0" noProof="0" dirty="0" smtClean="0">
                <a:ln>
                  <a:noFill/>
                </a:ln>
                <a:solidFill>
                  <a:prstClr val="black"/>
                </a:solidFill>
                <a:effectLst/>
                <a:uLnTx/>
                <a:uFillTx/>
                <a:latin typeface="Calibri"/>
                <a:cs typeface="Arial"/>
              </a:rPr>
              <a:t> 'סידור אוטומטי' לחץ על הכפתור '</a:t>
            </a:r>
            <a:r>
              <a:rPr kumimoji="0" lang="he-IL" sz="1600" b="0" i="0" u="none" strike="noStrike" kern="0" cap="none" spc="0" normalizeH="0" noProof="0" dirty="0" err="1" smtClean="0">
                <a:ln>
                  <a:noFill/>
                </a:ln>
                <a:solidFill>
                  <a:prstClr val="black"/>
                </a:solidFill>
                <a:effectLst/>
                <a:uLnTx/>
                <a:uFillTx/>
                <a:latin typeface="Calibri"/>
                <a:cs typeface="Arial"/>
              </a:rPr>
              <a:t>תנ</a:t>
            </a:r>
            <a:r>
              <a:rPr kumimoji="0" lang="he-IL" sz="1600" b="0" i="0" u="none" strike="noStrike" kern="0" cap="none" spc="0" normalizeH="0" noProof="0" dirty="0" smtClean="0">
                <a:ln>
                  <a:noFill/>
                </a:ln>
                <a:solidFill>
                  <a:prstClr val="black"/>
                </a:solidFill>
                <a:effectLst/>
                <a:uLnTx/>
                <a:uFillTx/>
                <a:latin typeface="Calibri"/>
                <a:cs typeface="Arial"/>
              </a:rPr>
              <a:t>''ך'. כעת כל הענפים שיוצאים מהענף הנבחר 'תורה' – יתמיינו לפי סדר </a:t>
            </a:r>
            <a:r>
              <a:rPr kumimoji="0" lang="he-IL" sz="1600" b="0" i="0" u="none" strike="noStrike" kern="0" cap="none" spc="0" normalizeH="0" noProof="0" dirty="0" err="1" smtClean="0">
                <a:ln>
                  <a:noFill/>
                </a:ln>
                <a:solidFill>
                  <a:prstClr val="black"/>
                </a:solidFill>
                <a:effectLst/>
                <a:uLnTx/>
                <a:uFillTx/>
                <a:latin typeface="Calibri"/>
                <a:cs typeface="Arial"/>
              </a:rPr>
              <a:t>התנ</a:t>
            </a:r>
            <a:r>
              <a:rPr kumimoji="0" lang="he-IL" sz="1600" b="0" i="0" u="none" strike="noStrike" kern="0" cap="none" spc="0" normalizeH="0" noProof="0" dirty="0" smtClean="0">
                <a:ln>
                  <a:noFill/>
                </a:ln>
                <a:solidFill>
                  <a:prstClr val="black"/>
                </a:solidFill>
                <a:effectLst/>
                <a:uLnTx/>
                <a:uFillTx/>
                <a:latin typeface="Calibri"/>
                <a:cs typeface="Arial"/>
              </a:rPr>
              <a:t>''ך.</a:t>
            </a:r>
          </a:p>
          <a:p>
            <a:pPr marL="342900" marR="0" lvl="0" indent="-342900" algn="just" defTabSz="914400" eaLnBrk="1" fontAlgn="auto" latinLnBrk="0" hangingPunct="1">
              <a:lnSpc>
                <a:spcPct val="100000"/>
              </a:lnSpc>
              <a:spcBef>
                <a:spcPts val="600"/>
              </a:spcBef>
              <a:spcAft>
                <a:spcPts val="600"/>
              </a:spcAft>
              <a:buClrTx/>
              <a:buSzTx/>
              <a:buFont typeface="+mj-lt"/>
              <a:buAutoNum type="arabicPeriod"/>
              <a:tabLst/>
              <a:defRPr/>
            </a:pPr>
            <a:r>
              <a:rPr lang="he-IL" sz="1600" kern="0" baseline="0" dirty="0" smtClean="0">
                <a:solidFill>
                  <a:prstClr val="black"/>
                </a:solidFill>
                <a:latin typeface="Calibri"/>
                <a:cs typeface="Arial"/>
              </a:rPr>
              <a:t>אם</a:t>
            </a:r>
            <a:r>
              <a:rPr lang="he-IL" sz="1600" kern="0" dirty="0" smtClean="0">
                <a:solidFill>
                  <a:prstClr val="black"/>
                </a:solidFill>
                <a:latin typeface="Calibri"/>
                <a:cs typeface="Arial"/>
              </a:rPr>
              <a:t> תרצה למיין את הערכים הראשיים שבעץ, סמן וי בתיבת הסימון 'מיין ערכים ראשיים', ולחץ על אחד מכפתורי המיון.</a:t>
            </a:r>
            <a:endParaRPr kumimoji="0" lang="he-IL" sz="1600" b="0" i="0" u="none" strike="noStrike" kern="0" cap="none" spc="0" normalizeH="0" baseline="0" noProof="0" dirty="0" smtClean="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85853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861758" y="188640"/>
            <a:ext cx="5420484"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דוגמא</a:t>
            </a:r>
            <a:endParaRPr lang="he-I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454150"/>
            <a:ext cx="8134350" cy="499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440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עם פינות אלכסוניות מעוגלות 2"/>
          <p:cNvSpPr/>
          <p:nvPr/>
        </p:nvSpPr>
        <p:spPr>
          <a:xfrm>
            <a:off x="6168126" y="404664"/>
            <a:ext cx="2736304" cy="6129064"/>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marR="0" lvl="0" algn="just" defTabSz="914400" eaLnBrk="1" fontAlgn="auto" latinLnBrk="0" hangingPunct="1">
              <a:lnSpc>
                <a:spcPct val="100000"/>
              </a:lnSpc>
              <a:spcBef>
                <a:spcPts val="600"/>
              </a:spcBef>
              <a:spcAft>
                <a:spcPts val="600"/>
              </a:spcAft>
              <a:buClrTx/>
              <a:buSzTx/>
              <a:tabLst/>
              <a:defRPr/>
            </a:pPr>
            <a:r>
              <a:rPr lang="he-IL" sz="1600" kern="0" dirty="0" smtClean="0">
                <a:solidFill>
                  <a:prstClr val="black"/>
                </a:solidFill>
                <a:latin typeface="Calibri"/>
                <a:cs typeface="Arial"/>
              </a:rPr>
              <a:t>השתמש בכפתורי החץ הירוקים להעברה של ענף לראש/לסוף רשימת הערכים, תוכל ללחוץ על כפתורי הפלוס '+' שבעץ כדי לפצל ענפים וכך לראות את ענפי המשנה, גם בענפי המשנה תוכל להשתמש בכל החיצים כדי לסדר אותם.</a:t>
            </a:r>
          </a:p>
          <a:p>
            <a:pPr marR="0" lvl="0" algn="just" defTabSz="914400" eaLnBrk="1" fontAlgn="auto" latinLnBrk="0" hangingPunct="1">
              <a:lnSpc>
                <a:spcPct val="100000"/>
              </a:lnSpc>
              <a:spcBef>
                <a:spcPts val="600"/>
              </a:spcBef>
              <a:spcAft>
                <a:spcPts val="600"/>
              </a:spcAft>
              <a:buClrTx/>
              <a:buSzTx/>
              <a:tabLst/>
              <a:defRPr/>
            </a:pPr>
            <a:r>
              <a:rPr kumimoji="0" lang="he-IL" sz="1600" b="0" i="0" u="none" strike="noStrike" kern="0" cap="none" spc="0" normalizeH="0" baseline="0" noProof="0" dirty="0" smtClean="0">
                <a:ln>
                  <a:noFill/>
                </a:ln>
                <a:solidFill>
                  <a:prstClr val="black"/>
                </a:solidFill>
                <a:effectLst/>
                <a:uLnTx/>
                <a:uFillTx/>
                <a:latin typeface="Calibri"/>
                <a:cs typeface="Arial"/>
              </a:rPr>
              <a:t>השתמש</a:t>
            </a:r>
            <a:r>
              <a:rPr kumimoji="0" lang="he-IL" sz="1600" b="0" i="0" u="none" strike="noStrike" kern="0" cap="none" spc="0" normalizeH="0" noProof="0" dirty="0" smtClean="0">
                <a:ln>
                  <a:noFill/>
                </a:ln>
                <a:solidFill>
                  <a:prstClr val="black"/>
                </a:solidFill>
                <a:effectLst/>
                <a:uLnTx/>
                <a:uFillTx/>
                <a:latin typeface="Calibri"/>
                <a:cs typeface="Arial"/>
              </a:rPr>
              <a:t> בכפתורי החץ הכחולים כדי להעביר ענף למעלה או למטה בדרגה אחת יחסית למקומו הנוכחי.</a:t>
            </a:r>
          </a:p>
          <a:p>
            <a:pPr marR="0" lvl="0" algn="just" defTabSz="914400" eaLnBrk="1" fontAlgn="auto" latinLnBrk="0" hangingPunct="1">
              <a:lnSpc>
                <a:spcPct val="100000"/>
              </a:lnSpc>
              <a:spcBef>
                <a:spcPts val="600"/>
              </a:spcBef>
              <a:spcAft>
                <a:spcPts val="600"/>
              </a:spcAft>
              <a:buClrTx/>
              <a:buSzTx/>
              <a:tabLst/>
              <a:defRPr/>
            </a:pPr>
            <a:r>
              <a:rPr lang="he-IL" sz="1600" kern="0" baseline="0" dirty="0" smtClean="0">
                <a:solidFill>
                  <a:prstClr val="black"/>
                </a:solidFill>
                <a:latin typeface="Calibri"/>
                <a:cs typeface="Arial"/>
              </a:rPr>
              <a:t>השתמש</a:t>
            </a:r>
            <a:r>
              <a:rPr lang="he-IL" sz="1600" kern="0" dirty="0" smtClean="0">
                <a:solidFill>
                  <a:prstClr val="black"/>
                </a:solidFill>
                <a:latin typeface="Calibri"/>
                <a:cs typeface="Arial"/>
              </a:rPr>
              <a:t> בכפתורי העץ הפתוח והסגור כדי לפתוח או לסגור את כל ענפי עץ הערכים.</a:t>
            </a:r>
          </a:p>
          <a:p>
            <a:pPr marR="0" lvl="0" algn="just" defTabSz="914400" eaLnBrk="1" fontAlgn="auto" latinLnBrk="0" hangingPunct="1">
              <a:lnSpc>
                <a:spcPct val="100000"/>
              </a:lnSpc>
              <a:spcBef>
                <a:spcPts val="600"/>
              </a:spcBef>
              <a:spcAft>
                <a:spcPts val="600"/>
              </a:spcAft>
              <a:buClrTx/>
              <a:buSzTx/>
              <a:tabLst/>
              <a:defRPr/>
            </a:pPr>
            <a:r>
              <a:rPr kumimoji="0" lang="he-IL" sz="1600" b="0" i="0" u="none" strike="noStrike" kern="0" cap="none" spc="0" normalizeH="0" baseline="0" noProof="0" dirty="0" smtClean="0">
                <a:ln>
                  <a:noFill/>
                </a:ln>
                <a:solidFill>
                  <a:prstClr val="black"/>
                </a:solidFill>
                <a:effectLst/>
                <a:uLnTx/>
                <a:uFillTx/>
                <a:latin typeface="Calibri"/>
                <a:cs typeface="Arial"/>
              </a:rPr>
              <a:t>אם</a:t>
            </a:r>
            <a:r>
              <a:rPr kumimoji="0" lang="he-IL" sz="1600" b="0" i="0" u="none" strike="noStrike" kern="0" cap="none" spc="0" normalizeH="0" noProof="0" dirty="0" smtClean="0">
                <a:ln>
                  <a:noFill/>
                </a:ln>
                <a:solidFill>
                  <a:prstClr val="black"/>
                </a:solidFill>
                <a:effectLst/>
                <a:uLnTx/>
                <a:uFillTx/>
                <a:latin typeface="Calibri"/>
                <a:cs typeface="Arial"/>
              </a:rPr>
              <a:t> תרצה להסיר </a:t>
            </a:r>
            <a:r>
              <a:rPr kumimoji="0" lang="he-IL" sz="1600" b="0" i="0" u="none" strike="noStrike" kern="0" cap="none" spc="0" normalizeH="0" noProof="0" dirty="0" err="1" smtClean="0">
                <a:ln>
                  <a:noFill/>
                </a:ln>
                <a:solidFill>
                  <a:prstClr val="black"/>
                </a:solidFill>
                <a:effectLst/>
                <a:uLnTx/>
                <a:uFillTx/>
                <a:latin typeface="Calibri"/>
                <a:cs typeface="Arial"/>
              </a:rPr>
              <a:t>טאבים</a:t>
            </a:r>
            <a:r>
              <a:rPr kumimoji="0" lang="he-IL" sz="1600" b="0" i="0" u="none" strike="noStrike" kern="0" cap="none" spc="0" normalizeH="0" noProof="0" dirty="0" smtClean="0">
                <a:ln>
                  <a:noFill/>
                </a:ln>
                <a:solidFill>
                  <a:prstClr val="black"/>
                </a:solidFill>
                <a:effectLst/>
                <a:uLnTx/>
                <a:uFillTx/>
                <a:latin typeface="Calibri"/>
                <a:cs typeface="Arial"/>
              </a:rPr>
              <a:t> מיותרים מהערך הראשי או/ו המשני – סמן וי בתיבות הסימון המתאימות.</a:t>
            </a:r>
            <a:endParaRPr kumimoji="0" lang="he-IL" sz="1600" b="0" i="0" u="none" strike="noStrike" kern="0" cap="none" spc="0" normalizeH="0" baseline="0" noProof="0" dirty="0" smtClean="0">
              <a:ln>
                <a:noFill/>
              </a:ln>
              <a:solidFill>
                <a:prstClr val="black"/>
              </a:solidFill>
              <a:effectLst/>
              <a:uLnTx/>
              <a:uFillTx/>
              <a:latin typeface="Calibri"/>
              <a:cs typeface="Arial"/>
            </a:endParaRPr>
          </a:p>
        </p:txBody>
      </p:sp>
      <p:sp>
        <p:nvSpPr>
          <p:cNvPr id="4" name="מלבן עם פינות אלכסוניות מעוגלות 3"/>
          <p:cNvSpPr/>
          <p:nvPr/>
        </p:nvSpPr>
        <p:spPr>
          <a:xfrm>
            <a:off x="323528" y="5445224"/>
            <a:ext cx="5686381" cy="1088504"/>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marR="0" lvl="0" algn="just" defTabSz="914400" eaLnBrk="1" fontAlgn="auto" latinLnBrk="0" hangingPunct="1">
              <a:lnSpc>
                <a:spcPct val="100000"/>
              </a:lnSpc>
              <a:spcBef>
                <a:spcPts val="600"/>
              </a:spcBef>
              <a:spcAft>
                <a:spcPts val="600"/>
              </a:spcAft>
              <a:buClrTx/>
              <a:buSzTx/>
              <a:tabLst/>
              <a:defRPr/>
            </a:pPr>
            <a:r>
              <a:rPr kumimoji="0" lang="he-IL" sz="1600" b="1" i="0" u="none" strike="noStrike" kern="0" cap="none" spc="0" normalizeH="0" baseline="0" noProof="0" dirty="0" smtClean="0">
                <a:ln>
                  <a:noFill/>
                </a:ln>
                <a:solidFill>
                  <a:prstClr val="black"/>
                </a:solidFill>
                <a:effectLst/>
                <a:uLnTx/>
                <a:uFillTx/>
                <a:latin typeface="Calibri"/>
                <a:cs typeface="Arial"/>
              </a:rPr>
              <a:t>טיפ:</a:t>
            </a:r>
            <a:r>
              <a:rPr kumimoji="0" lang="he-IL" sz="1600" b="0" i="0" u="none" strike="noStrike" kern="0" cap="none" spc="0" normalizeH="0" baseline="0" noProof="0" dirty="0" smtClean="0">
                <a:ln>
                  <a:noFill/>
                </a:ln>
                <a:solidFill>
                  <a:prstClr val="black"/>
                </a:solidFill>
                <a:effectLst/>
                <a:uLnTx/>
                <a:uFillTx/>
                <a:latin typeface="Calibri"/>
                <a:cs typeface="Arial"/>
              </a:rPr>
              <a:t> כדי להעביר</a:t>
            </a:r>
            <a:r>
              <a:rPr kumimoji="0" lang="he-IL" sz="1600" b="0" i="0" u="none" strike="noStrike" kern="0" cap="none" spc="0" normalizeH="0" noProof="0" dirty="0" smtClean="0">
                <a:ln>
                  <a:noFill/>
                </a:ln>
                <a:solidFill>
                  <a:prstClr val="black"/>
                </a:solidFill>
                <a:effectLst/>
                <a:uLnTx/>
                <a:uFillTx/>
                <a:latin typeface="Calibri"/>
                <a:cs typeface="Arial"/>
              </a:rPr>
              <a:t> במהירות ענפים למעלה או למטה: בחר ענף, החזק את מקש ה – </a:t>
            </a:r>
            <a:r>
              <a:rPr kumimoji="0" lang="en-US" sz="1600" b="0" i="0" u="none" strike="noStrike" kern="0" cap="none" spc="0" normalizeH="0" noProof="0" dirty="0" smtClean="0">
                <a:ln>
                  <a:noFill/>
                </a:ln>
                <a:solidFill>
                  <a:prstClr val="black"/>
                </a:solidFill>
                <a:effectLst/>
                <a:uLnTx/>
                <a:uFillTx/>
                <a:latin typeface="Calibri"/>
                <a:cs typeface="Arial"/>
              </a:rPr>
              <a:t>Ctrl</a:t>
            </a:r>
            <a:r>
              <a:rPr kumimoji="0" lang="he-IL" sz="1600" b="0" i="0" u="none" strike="noStrike" kern="0" cap="none" spc="0" normalizeH="0" noProof="0" dirty="0" smtClean="0">
                <a:ln>
                  <a:noFill/>
                </a:ln>
                <a:solidFill>
                  <a:prstClr val="black"/>
                </a:solidFill>
                <a:effectLst/>
                <a:uLnTx/>
                <a:uFillTx/>
                <a:latin typeface="Calibri"/>
                <a:cs typeface="Arial"/>
              </a:rPr>
              <a:t> לחוץ, וגלגל את גלגל העכבר למעלה או למטה והענף הנבחר יעלה או ירד בהתאם.</a:t>
            </a:r>
            <a:endParaRPr kumimoji="0" lang="he-IL" sz="1600" b="0" i="0" u="none" strike="noStrike" kern="0" cap="none" spc="0" normalizeH="0" baseline="0" noProof="0" dirty="0" smtClean="0">
              <a:ln>
                <a:noFill/>
              </a:ln>
              <a:solidFill>
                <a:prstClr val="black"/>
              </a:solidFill>
              <a:effectLst/>
              <a:uLnTx/>
              <a:uFillTx/>
              <a:latin typeface="Calibri"/>
              <a:cs typeface="Aria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0838"/>
            <a:ext cx="5686381"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79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583668" y="1196752"/>
            <a:ext cx="5976664" cy="258532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תודה שהשתמשתם ב'חלונית יצירת אינדקס בקליק'.</a:t>
            </a:r>
            <a:endParaRPr lang="he-I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234485" y="5947539"/>
            <a:ext cx="4248472" cy="646331"/>
          </a:xfrm>
          <a:prstGeom prst="rect">
            <a:avLst/>
          </a:prstGeom>
          <a:noFill/>
        </p:spPr>
        <p:txBody>
          <a:bodyPr wrap="square" rtlCol="1">
            <a:spAutoFit/>
          </a:bodyPr>
          <a:lstStyle/>
          <a:p>
            <a:pPr algn="l"/>
            <a:r>
              <a:rPr lang="he-IL" dirty="0" smtClean="0"/>
              <a:t>לפרטים נוספים נא לשלוח למייל:</a:t>
            </a:r>
          </a:p>
          <a:p>
            <a:pPr algn="l"/>
            <a:r>
              <a:rPr lang="en-US" dirty="0" smtClean="0">
                <a:hlinkClick r:id="rId2"/>
              </a:rPr>
              <a:t>yaakobov001@gmail.com</a:t>
            </a:r>
            <a:endParaRPr lang="he-IL" dirty="0"/>
          </a:p>
        </p:txBody>
      </p:sp>
    </p:spTree>
    <p:extLst>
      <p:ext uri="{BB962C8B-B14F-4D97-AF65-F5344CB8AC3E}">
        <p14:creationId xmlns:p14="http://schemas.microsoft.com/office/powerpoint/2010/main" val="674301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729382" y="142980"/>
            <a:ext cx="2235106"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מה רואים כאן?</a:t>
            </a:r>
            <a:endParaRPr lang="he-IL"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9" name="מלבן עם פינות אלכסוניות מעוגלות 8"/>
          <p:cNvSpPr/>
          <p:nvPr/>
        </p:nvSpPr>
        <p:spPr>
          <a:xfrm>
            <a:off x="539552" y="4365104"/>
            <a:ext cx="8294174" cy="2124088"/>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marL="342900" lvl="0" indent="-342900" algn="just">
              <a:spcBef>
                <a:spcPts val="600"/>
              </a:spcBef>
              <a:spcAft>
                <a:spcPts val="600"/>
              </a:spcAft>
              <a:buFont typeface="+mj-lt"/>
              <a:buAutoNum type="arabicPeriod"/>
            </a:pPr>
            <a:r>
              <a:rPr lang="he-IL" sz="1600" kern="0" dirty="0">
                <a:solidFill>
                  <a:prstClr val="black"/>
                </a:solidFill>
                <a:latin typeface="Calibri"/>
                <a:cs typeface="Arial"/>
              </a:rPr>
              <a:t>יש אפשרות להוסיף אות הפרדה בין קבוצות האלף-בית גם כאשר האינדקס מעוצב בסגנונות </a:t>
            </a:r>
            <a:r>
              <a:rPr lang="en-US" sz="1600" kern="0" dirty="0" smtClean="0">
                <a:solidFill>
                  <a:prstClr val="black"/>
                </a:solidFill>
                <a:latin typeface="Calibri"/>
                <a:cs typeface="Arial"/>
              </a:rPr>
              <a:t>‘index1’, ‘index2’</a:t>
            </a:r>
            <a:r>
              <a:rPr lang="he-IL" sz="1600" kern="0" dirty="0" smtClean="0">
                <a:solidFill>
                  <a:prstClr val="black"/>
                </a:solidFill>
                <a:latin typeface="Calibri"/>
                <a:cs typeface="Arial"/>
              </a:rPr>
              <a:t> </a:t>
            </a:r>
            <a:r>
              <a:rPr lang="he-IL" sz="1600" kern="0" dirty="0" err="1" smtClean="0">
                <a:solidFill>
                  <a:prstClr val="black"/>
                </a:solidFill>
                <a:latin typeface="Calibri"/>
                <a:cs typeface="Arial"/>
              </a:rPr>
              <a:t>וכו</a:t>
            </a:r>
            <a:r>
              <a:rPr lang="he-IL" sz="1600" kern="0" dirty="0" smtClean="0">
                <a:solidFill>
                  <a:prstClr val="black"/>
                </a:solidFill>
                <a:latin typeface="Calibri"/>
                <a:cs typeface="Arial"/>
              </a:rPr>
              <a:t>'.</a:t>
            </a:r>
          </a:p>
          <a:p>
            <a:pPr marL="342900" lvl="0" indent="-342900" algn="just">
              <a:spcBef>
                <a:spcPts val="600"/>
              </a:spcBef>
              <a:spcAft>
                <a:spcPts val="600"/>
              </a:spcAft>
              <a:buFont typeface="+mj-lt"/>
              <a:buAutoNum type="arabicPeriod"/>
            </a:pPr>
            <a:r>
              <a:rPr lang="he-IL" sz="1600" kern="0" dirty="0" smtClean="0">
                <a:solidFill>
                  <a:prstClr val="black"/>
                </a:solidFill>
                <a:latin typeface="Calibri"/>
                <a:cs typeface="Arial"/>
              </a:rPr>
              <a:t>אין </a:t>
            </a:r>
            <a:r>
              <a:rPr lang="he-IL" sz="1600" kern="0" dirty="0" err="1" smtClean="0">
                <a:solidFill>
                  <a:prstClr val="black"/>
                </a:solidFill>
                <a:latin typeface="Calibri"/>
                <a:cs typeface="Arial"/>
              </a:rPr>
              <a:t>טאבים</a:t>
            </a:r>
            <a:r>
              <a:rPr lang="he-IL" sz="1600" kern="0" dirty="0" smtClean="0">
                <a:solidFill>
                  <a:prstClr val="black"/>
                </a:solidFill>
                <a:latin typeface="Calibri"/>
                <a:cs typeface="Arial"/>
              </a:rPr>
              <a:t> מיותרים, כלומר הערך הראשי הוגדר שלא יופיע אחריו מספר עמוד וממילא הוסר גם </a:t>
            </a:r>
            <a:r>
              <a:rPr lang="he-IL" sz="1600" kern="0" dirty="0" err="1" smtClean="0">
                <a:solidFill>
                  <a:prstClr val="black"/>
                </a:solidFill>
                <a:latin typeface="Calibri"/>
                <a:cs typeface="Arial"/>
              </a:rPr>
              <a:t>הטאב</a:t>
            </a:r>
            <a:r>
              <a:rPr lang="he-IL" sz="1600" kern="0" dirty="0" smtClean="0">
                <a:solidFill>
                  <a:prstClr val="black"/>
                </a:solidFill>
                <a:latin typeface="Calibri"/>
                <a:cs typeface="Arial"/>
              </a:rPr>
              <a:t> הבא אחריו. </a:t>
            </a:r>
            <a:r>
              <a:rPr lang="he-IL" sz="1600" kern="0" dirty="0" smtClean="0">
                <a:solidFill>
                  <a:prstClr val="black"/>
                </a:solidFill>
                <a:latin typeface="Calibri"/>
                <a:cs typeface="Arial"/>
              </a:rPr>
              <a:t>לעומת </a:t>
            </a:r>
            <a:r>
              <a:rPr lang="he-IL" sz="1600" kern="0" dirty="0" smtClean="0">
                <a:solidFill>
                  <a:prstClr val="black"/>
                </a:solidFill>
                <a:latin typeface="Calibri"/>
                <a:cs typeface="Arial"/>
              </a:rPr>
              <a:t>זאת כל שאר הערכים שהוגדרו שיופיע אחריהם מספר עמוד יש אחריהם </a:t>
            </a:r>
            <a:r>
              <a:rPr lang="he-IL" sz="1600" kern="0" dirty="0" err="1" smtClean="0">
                <a:solidFill>
                  <a:prstClr val="black"/>
                </a:solidFill>
                <a:latin typeface="Calibri"/>
                <a:cs typeface="Arial"/>
              </a:rPr>
              <a:t>טאב</a:t>
            </a:r>
            <a:r>
              <a:rPr lang="he-IL" sz="1600" kern="0" dirty="0" smtClean="0">
                <a:solidFill>
                  <a:prstClr val="black"/>
                </a:solidFill>
                <a:latin typeface="Calibri"/>
                <a:cs typeface="Arial"/>
              </a:rPr>
              <a:t>, שני דברים אלו הם בעיתיים מאוד באינדקס של וורד - שפעמים הופיעו </a:t>
            </a:r>
            <a:r>
              <a:rPr lang="he-IL" sz="1600" kern="0" dirty="0" err="1" smtClean="0">
                <a:solidFill>
                  <a:prstClr val="black"/>
                </a:solidFill>
                <a:latin typeface="Calibri"/>
                <a:cs typeface="Arial"/>
              </a:rPr>
              <a:t>טאבים</a:t>
            </a:r>
            <a:r>
              <a:rPr lang="he-IL" sz="1600" kern="0" dirty="0" smtClean="0">
                <a:solidFill>
                  <a:prstClr val="black"/>
                </a:solidFill>
                <a:latin typeface="Calibri"/>
                <a:cs typeface="Arial"/>
              </a:rPr>
              <a:t> מיותרים ופעמים לא הופיעו </a:t>
            </a:r>
            <a:r>
              <a:rPr lang="he-IL" sz="1600" kern="0" dirty="0" err="1" smtClean="0">
                <a:solidFill>
                  <a:prstClr val="black"/>
                </a:solidFill>
                <a:latin typeface="Calibri"/>
                <a:cs typeface="Arial"/>
              </a:rPr>
              <a:t>טאבים</a:t>
            </a:r>
            <a:r>
              <a:rPr lang="he-IL" sz="1600" kern="0" dirty="0" smtClean="0">
                <a:solidFill>
                  <a:prstClr val="black"/>
                </a:solidFill>
                <a:latin typeface="Calibri"/>
                <a:cs typeface="Arial"/>
              </a:rPr>
              <a:t> נצרכים.</a:t>
            </a:r>
            <a:endParaRPr lang="en-US" sz="1600" kern="0" dirty="0">
              <a:solidFill>
                <a:prstClr val="black"/>
              </a:solidFill>
              <a:latin typeface="Calibri"/>
              <a:cs typeface="Arial"/>
            </a:endParaRPr>
          </a:p>
        </p:txBody>
      </p:sp>
      <p:grpSp>
        <p:nvGrpSpPr>
          <p:cNvPr id="2" name="קבוצה 1"/>
          <p:cNvGrpSpPr/>
          <p:nvPr/>
        </p:nvGrpSpPr>
        <p:grpSpPr>
          <a:xfrm>
            <a:off x="176654" y="116632"/>
            <a:ext cx="6336704" cy="3973279"/>
            <a:chOff x="185104" y="745862"/>
            <a:chExt cx="6336704" cy="3973279"/>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4" y="769441"/>
              <a:ext cx="6336704" cy="394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הסבר חץ למטה 6"/>
            <p:cNvSpPr/>
            <p:nvPr/>
          </p:nvSpPr>
          <p:spPr>
            <a:xfrm>
              <a:off x="5148064" y="745862"/>
              <a:ext cx="320026" cy="432047"/>
            </a:xfrm>
            <a:prstGeom prst="downArrowCallout">
              <a:avLst>
                <a:gd name="adj1" fmla="val 31046"/>
                <a:gd name="adj2" fmla="val 15523"/>
                <a:gd name="adj3" fmla="val 15594"/>
                <a:gd name="adj4" fmla="val 60362"/>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smtClean="0">
                  <a:ln>
                    <a:noFill/>
                  </a:ln>
                  <a:solidFill>
                    <a:prstClr val="black"/>
                  </a:solidFill>
                  <a:effectLst/>
                  <a:uLnTx/>
                  <a:uFillTx/>
                  <a:latin typeface="Calibri"/>
                  <a:ea typeface="+mn-ea"/>
                  <a:cs typeface="Arial"/>
                </a:rPr>
                <a:t>1</a:t>
              </a:r>
            </a:p>
          </p:txBody>
        </p:sp>
        <p:sp>
          <p:nvSpPr>
            <p:cNvPr id="10" name="הסבר חץ למטה 9"/>
            <p:cNvSpPr/>
            <p:nvPr/>
          </p:nvSpPr>
          <p:spPr>
            <a:xfrm>
              <a:off x="827584" y="2620616"/>
              <a:ext cx="320026" cy="432047"/>
            </a:xfrm>
            <a:prstGeom prst="downArrowCallout">
              <a:avLst>
                <a:gd name="adj1" fmla="val 31046"/>
                <a:gd name="adj2" fmla="val 15523"/>
                <a:gd name="adj3" fmla="val 15594"/>
                <a:gd name="adj4" fmla="val 60362"/>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smtClean="0">
                  <a:ln>
                    <a:noFill/>
                  </a:ln>
                  <a:solidFill>
                    <a:prstClr val="black"/>
                  </a:solidFill>
                  <a:effectLst/>
                  <a:uLnTx/>
                  <a:uFillTx/>
                  <a:latin typeface="Calibri"/>
                  <a:ea typeface="+mn-ea"/>
                  <a:cs typeface="Arial"/>
                </a:rPr>
                <a:t>2</a:t>
              </a:r>
            </a:p>
          </p:txBody>
        </p:sp>
      </p:grpSp>
    </p:spTree>
    <p:extLst>
      <p:ext uri="{BB962C8B-B14F-4D97-AF65-F5344CB8AC3E}">
        <p14:creationId xmlns:p14="http://schemas.microsoft.com/office/powerpoint/2010/main" val="1180864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931936" y="39533"/>
            <a:ext cx="2035410"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מה רואים כאן?</a:t>
            </a:r>
            <a:r>
              <a:rPr lang="he-IL"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he-IL"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המשך</a:t>
            </a:r>
            <a:endParaRPr lang="he-IL"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מלבן עם פינות אלכסוניות מעוגלות 4"/>
          <p:cNvSpPr/>
          <p:nvPr/>
        </p:nvSpPr>
        <p:spPr>
          <a:xfrm>
            <a:off x="565696" y="4653136"/>
            <a:ext cx="8094763" cy="1764048"/>
          </a:xfrm>
          <a:prstGeom prst="round2Diag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1" anchor="ctr"/>
          <a:lstStyle/>
          <a:p>
            <a:pPr marL="342900" lvl="0" indent="-342900" algn="just">
              <a:spcBef>
                <a:spcPts val="600"/>
              </a:spcBef>
              <a:spcAft>
                <a:spcPts val="600"/>
              </a:spcAft>
              <a:buFont typeface="+mj-lt"/>
              <a:buAutoNum type="arabicPeriod" startAt="3"/>
            </a:pPr>
            <a:r>
              <a:rPr lang="he-IL" sz="1600" kern="0" dirty="0" smtClean="0">
                <a:solidFill>
                  <a:prstClr val="black"/>
                </a:solidFill>
                <a:latin typeface="Calibri"/>
                <a:cs typeface="Arial"/>
              </a:rPr>
              <a:t>אפשרות שערכי האינדקס יפנו לסימן בספר ולסעיף בסימן במקום למספר עמוד.</a:t>
            </a:r>
          </a:p>
          <a:p>
            <a:pPr marL="342900" lvl="0" indent="-342900" algn="just">
              <a:spcBef>
                <a:spcPts val="600"/>
              </a:spcBef>
              <a:spcAft>
                <a:spcPts val="600"/>
              </a:spcAft>
              <a:buFont typeface="+mj-lt"/>
              <a:buAutoNum type="arabicPeriod" startAt="3"/>
            </a:pPr>
            <a:r>
              <a:rPr lang="he-IL" sz="1600" kern="0" dirty="0" smtClean="0">
                <a:solidFill>
                  <a:prstClr val="black"/>
                </a:solidFill>
                <a:latin typeface="Calibri"/>
                <a:cs typeface="Arial"/>
              </a:rPr>
              <a:t>ערכי האינדקס שמיצגים את הסימנים לא מופיעים לפי סדר האלף-בית, אלא לפי סדר עולה, שכידוע שבוורד שערכים אלו מופיעים לפי סדר הא'-ב' אזי סימן </a:t>
            </a:r>
            <a:r>
              <a:rPr lang="he-IL" sz="1600" kern="0" dirty="0" err="1" smtClean="0">
                <a:solidFill>
                  <a:prstClr val="black"/>
                </a:solidFill>
                <a:latin typeface="Calibri"/>
                <a:cs typeface="Arial"/>
              </a:rPr>
              <a:t>ט''ו</a:t>
            </a:r>
            <a:r>
              <a:rPr lang="he-IL" sz="1600" kern="0" dirty="0" smtClean="0">
                <a:solidFill>
                  <a:prstClr val="black"/>
                </a:solidFill>
                <a:latin typeface="Calibri"/>
                <a:cs typeface="Arial"/>
              </a:rPr>
              <a:t> </a:t>
            </a:r>
            <a:r>
              <a:rPr lang="he-IL" sz="1600" kern="0" dirty="0" err="1" smtClean="0">
                <a:solidFill>
                  <a:prstClr val="black"/>
                </a:solidFill>
                <a:latin typeface="Calibri"/>
                <a:cs typeface="Arial"/>
              </a:rPr>
              <a:t>וט</a:t>
            </a:r>
            <a:r>
              <a:rPr lang="he-IL" sz="1600" kern="0" dirty="0" smtClean="0">
                <a:solidFill>
                  <a:prstClr val="black"/>
                </a:solidFill>
                <a:latin typeface="Calibri"/>
                <a:cs typeface="Arial"/>
              </a:rPr>
              <a:t>''ז קודמים לסימן י'. וכן הערכים שמתחת לערך הראשי 'תורה' ממוינים לפי סדר החומשים ולא לפי א-ב, וכן ספרי הנביאים שמתחת לערך הראשי 'נביאים'.</a:t>
            </a:r>
            <a:endParaRPr lang="en-US" sz="1600" kern="0" dirty="0">
              <a:solidFill>
                <a:prstClr val="black"/>
              </a:solidFill>
              <a:latin typeface="Calibri"/>
              <a:cs typeface="Arial"/>
            </a:endParaRPr>
          </a:p>
        </p:txBody>
      </p:sp>
      <p:grpSp>
        <p:nvGrpSpPr>
          <p:cNvPr id="7" name="קבוצה 6"/>
          <p:cNvGrpSpPr/>
          <p:nvPr/>
        </p:nvGrpSpPr>
        <p:grpSpPr>
          <a:xfrm>
            <a:off x="207719" y="188640"/>
            <a:ext cx="6336704" cy="3973280"/>
            <a:chOff x="185104" y="745861"/>
            <a:chExt cx="6336704" cy="397328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4" y="769441"/>
              <a:ext cx="6336704" cy="394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הסבר חץ למטה 3"/>
            <p:cNvSpPr/>
            <p:nvPr/>
          </p:nvSpPr>
          <p:spPr>
            <a:xfrm>
              <a:off x="543081" y="1270060"/>
              <a:ext cx="320026" cy="432047"/>
            </a:xfrm>
            <a:prstGeom prst="downArrowCallout">
              <a:avLst>
                <a:gd name="adj1" fmla="val 31046"/>
                <a:gd name="adj2" fmla="val 15523"/>
                <a:gd name="adj3" fmla="val 15594"/>
                <a:gd name="adj4" fmla="val 60362"/>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smtClean="0">
                  <a:ln>
                    <a:noFill/>
                  </a:ln>
                  <a:solidFill>
                    <a:prstClr val="black"/>
                  </a:solidFill>
                  <a:effectLst/>
                  <a:uLnTx/>
                  <a:uFillTx/>
                  <a:latin typeface="Calibri"/>
                  <a:ea typeface="+mn-ea"/>
                  <a:cs typeface="Arial"/>
                </a:rPr>
                <a:t>3</a:t>
              </a:r>
            </a:p>
          </p:txBody>
        </p:sp>
        <p:sp>
          <p:nvSpPr>
            <p:cNvPr id="6" name="הסבר חץ למטה 5"/>
            <p:cNvSpPr/>
            <p:nvPr/>
          </p:nvSpPr>
          <p:spPr>
            <a:xfrm>
              <a:off x="3779912" y="745861"/>
              <a:ext cx="320026" cy="432047"/>
            </a:xfrm>
            <a:prstGeom prst="downArrowCallout">
              <a:avLst>
                <a:gd name="adj1" fmla="val 31046"/>
                <a:gd name="adj2" fmla="val 15523"/>
                <a:gd name="adj3" fmla="val 15594"/>
                <a:gd name="adj4" fmla="val 60362"/>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800" b="0" i="0" u="none" strike="noStrike" kern="0" cap="none" spc="0" normalizeH="0" baseline="0" noProof="0" dirty="0" smtClean="0">
                  <a:ln>
                    <a:noFill/>
                  </a:ln>
                  <a:solidFill>
                    <a:prstClr val="black"/>
                  </a:solidFill>
                  <a:effectLst/>
                  <a:uLnTx/>
                  <a:uFillTx/>
                  <a:latin typeface="Calibri"/>
                  <a:ea typeface="+mn-ea"/>
                  <a:cs typeface="Arial"/>
                </a:rPr>
                <a:t>4</a:t>
              </a:r>
            </a:p>
          </p:txBody>
        </p:sp>
      </p:grpSp>
    </p:spTree>
    <p:extLst>
      <p:ext uri="{BB962C8B-B14F-4D97-AF65-F5344CB8AC3E}">
        <p14:creationId xmlns:p14="http://schemas.microsoft.com/office/powerpoint/2010/main" val="1265340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911"/>
          <a:stretch/>
        </p:blipFill>
        <p:spPr bwMode="auto">
          <a:xfrm>
            <a:off x="0" y="1052736"/>
            <a:ext cx="8964488" cy="5805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עם פינות אלכסוניות מעוגלות 1"/>
          <p:cNvSpPr/>
          <p:nvPr/>
        </p:nvSpPr>
        <p:spPr>
          <a:xfrm>
            <a:off x="5241901" y="1412776"/>
            <a:ext cx="3744416" cy="4937186"/>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spcBef>
                <a:spcPts val="600"/>
              </a:spcBef>
              <a:spcAft>
                <a:spcPts val="600"/>
              </a:spcAft>
            </a:pPr>
            <a:r>
              <a:rPr lang="he-IL" b="1" dirty="0" smtClean="0"/>
              <a:t>שלב א.</a:t>
            </a:r>
          </a:p>
          <a:p>
            <a:pPr algn="just">
              <a:spcBef>
                <a:spcPts val="600"/>
              </a:spcBef>
              <a:spcAft>
                <a:spcPts val="600"/>
              </a:spcAft>
            </a:pPr>
            <a:r>
              <a:rPr lang="he-IL" dirty="0" smtClean="0"/>
              <a:t>תחילה נסמן את הערכים הראשיים של האינדקס.</a:t>
            </a:r>
          </a:p>
          <a:p>
            <a:pPr algn="just">
              <a:spcBef>
                <a:spcPts val="600"/>
              </a:spcBef>
              <a:spcAft>
                <a:spcPts val="600"/>
              </a:spcAft>
            </a:pPr>
            <a:r>
              <a:rPr lang="he-IL" dirty="0" smtClean="0"/>
              <a:t>סימון הערכים אפשרי בשתי דרכים:</a:t>
            </a:r>
          </a:p>
          <a:p>
            <a:pPr marL="342900" indent="-342900" algn="just">
              <a:spcBef>
                <a:spcPts val="600"/>
              </a:spcBef>
              <a:spcAft>
                <a:spcPts val="600"/>
              </a:spcAft>
              <a:buAutoNum type="arabicPeriod"/>
            </a:pPr>
            <a:r>
              <a:rPr lang="he-IL" dirty="0" smtClean="0"/>
              <a:t>סמן את תיבת הסימון 'סמן מתוך תיבת טקסט' ואחר כך הקלד בתוך תיבת הטקסט את שם הערך ולחץ על 'סמן כערך ראשי', וכעת שם הערך יופיע בעץ הערכים של החלונית.</a:t>
            </a:r>
          </a:p>
          <a:p>
            <a:pPr marL="342900" indent="-342900" algn="just">
              <a:spcBef>
                <a:spcPts val="600"/>
              </a:spcBef>
              <a:spcAft>
                <a:spcPts val="600"/>
              </a:spcAft>
              <a:buAutoNum type="arabicPeriod"/>
            </a:pPr>
            <a:r>
              <a:rPr lang="he-IL" dirty="0" smtClean="0"/>
              <a:t>בחר מילה בגוף המסמך ולחץ על 'סמן כערך ראשי', </a:t>
            </a:r>
            <a:r>
              <a:rPr lang="he-IL" dirty="0"/>
              <a:t>וכעת </a:t>
            </a:r>
            <a:r>
              <a:rPr lang="he-IL" dirty="0" smtClean="0"/>
              <a:t>ערך חדש </a:t>
            </a:r>
            <a:r>
              <a:rPr lang="he-IL" dirty="0"/>
              <a:t>יופיע בעץ הערכים של החלונית.</a:t>
            </a:r>
          </a:p>
        </p:txBody>
      </p:sp>
      <p:sp>
        <p:nvSpPr>
          <p:cNvPr id="5" name="חץ למעלה 4"/>
          <p:cNvSpPr/>
          <p:nvPr/>
        </p:nvSpPr>
        <p:spPr>
          <a:xfrm rot="18083302">
            <a:off x="3435925" y="1859875"/>
            <a:ext cx="648072" cy="2594538"/>
          </a:xfrm>
          <a:prstGeom prst="up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he-IL"/>
          </a:p>
        </p:txBody>
      </p:sp>
      <p:sp>
        <p:nvSpPr>
          <p:cNvPr id="7" name="מלבן 6"/>
          <p:cNvSpPr/>
          <p:nvPr/>
        </p:nvSpPr>
        <p:spPr>
          <a:xfrm>
            <a:off x="2348415" y="116632"/>
            <a:ext cx="4267658" cy="769441"/>
          </a:xfrm>
          <a:prstGeom prst="rect">
            <a:avLst/>
          </a:prstGeom>
          <a:noFill/>
        </p:spPr>
        <p:txBody>
          <a:bodyPr wrap="square" lIns="91440" tIns="45720" rIns="91440" bIns="45720">
            <a:spAutoFit/>
          </a:bodyPr>
          <a:lstStyle/>
          <a:p>
            <a:r>
              <a:rPr lang="he-IL"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anklin Gothic Book"/>
                <a:cs typeface="Aharoni"/>
              </a:rPr>
              <a:t>סימון ערכי אינדקס:</a:t>
            </a:r>
            <a:endParaRPr lang="he-IL"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Franklin Gothic Book"/>
              <a:cs typeface="Aharoni"/>
            </a:endParaRPr>
          </a:p>
        </p:txBody>
      </p:sp>
    </p:spTree>
    <p:extLst>
      <p:ext uri="{BB962C8B-B14F-4D97-AF65-F5344CB8AC3E}">
        <p14:creationId xmlns:p14="http://schemas.microsoft.com/office/powerpoint/2010/main" val="3292701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
            <a:ext cx="9144000" cy="6857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עם פינות אלכסוניות מעוגלות 1"/>
          <p:cNvSpPr/>
          <p:nvPr/>
        </p:nvSpPr>
        <p:spPr>
          <a:xfrm>
            <a:off x="3255105" y="3429038"/>
            <a:ext cx="5688632" cy="3024297"/>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spcBef>
                <a:spcPts val="600"/>
              </a:spcBef>
              <a:spcAft>
                <a:spcPts val="600"/>
              </a:spcAft>
            </a:pPr>
            <a:r>
              <a:rPr lang="he-IL" b="1" dirty="0" smtClean="0"/>
              <a:t>שלב ב.</a:t>
            </a:r>
          </a:p>
          <a:p>
            <a:pPr algn="just">
              <a:spcBef>
                <a:spcPts val="600"/>
              </a:spcBef>
              <a:spcAft>
                <a:spcPts val="600"/>
              </a:spcAft>
            </a:pPr>
            <a:r>
              <a:rPr lang="he-IL" dirty="0" smtClean="0"/>
              <a:t>כדי ליצור ערך משני – 'יחזקאל', לערך הראשי – 'נביאים':</a:t>
            </a:r>
          </a:p>
          <a:p>
            <a:pPr marL="342900" indent="-342900" algn="just">
              <a:spcBef>
                <a:spcPts val="600"/>
              </a:spcBef>
              <a:spcAft>
                <a:spcPts val="600"/>
              </a:spcAft>
              <a:buFont typeface="+mj-lt"/>
              <a:buAutoNum type="arabicPeriod"/>
            </a:pPr>
            <a:r>
              <a:rPr lang="he-IL" dirty="0" smtClean="0"/>
              <a:t>בחר את המילה 'יחזקאל' בגוף המסמך </a:t>
            </a:r>
            <a:r>
              <a:rPr lang="he-IL" sz="1600" dirty="0" smtClean="0"/>
              <a:t>(תוכל לעשות זאת במהירות על ידי לחיצה כפולה עם העכבר על המילה.)</a:t>
            </a:r>
            <a:endParaRPr lang="he-IL" dirty="0" smtClean="0"/>
          </a:p>
          <a:p>
            <a:pPr marL="342900" indent="-342900" algn="just">
              <a:spcBef>
                <a:spcPts val="600"/>
              </a:spcBef>
              <a:spcAft>
                <a:spcPts val="600"/>
              </a:spcAft>
              <a:buFont typeface="+mj-lt"/>
              <a:buAutoNum type="arabicPeriod"/>
            </a:pPr>
            <a:r>
              <a:rPr lang="he-IL" dirty="0" smtClean="0"/>
              <a:t>לחץ עם הלחצן הימני של העכבר על 'עץ הערכים' שבחלונית, בענף 'נביאים'. כעת ערך משני בשם 'יחזקאל' יופיע מתחת לערך הראשי 'נביאים'.</a:t>
            </a:r>
            <a:endParaRPr lang="he-IL" dirty="0"/>
          </a:p>
        </p:txBody>
      </p:sp>
      <p:sp>
        <p:nvSpPr>
          <p:cNvPr id="3" name="חץ למעלה 2"/>
          <p:cNvSpPr/>
          <p:nvPr/>
        </p:nvSpPr>
        <p:spPr>
          <a:xfrm rot="16200000">
            <a:off x="3110512" y="1902156"/>
            <a:ext cx="648072" cy="1613527"/>
          </a:xfrm>
          <a:prstGeom prst="upArrow">
            <a:avLst/>
          </a:prstGeom>
        </p:spPr>
        <p:style>
          <a:lnRef idx="1">
            <a:schemeClr val="accent3"/>
          </a:lnRef>
          <a:fillRef idx="2">
            <a:schemeClr val="accent3"/>
          </a:fillRef>
          <a:effectRef idx="1">
            <a:schemeClr val="accent3"/>
          </a:effectRef>
          <a:fontRef idx="minor">
            <a:schemeClr val="dk1"/>
          </a:fontRef>
        </p:style>
        <p:txBody>
          <a:bodyPr vert="vert" rtlCol="1" anchor="ctr"/>
          <a:lstStyle/>
          <a:p>
            <a:pPr algn="ctr"/>
            <a:r>
              <a:rPr lang="he-IL" dirty="0" smtClean="0"/>
              <a:t>שלב 2</a:t>
            </a:r>
            <a:endParaRPr lang="he-IL" dirty="0"/>
          </a:p>
        </p:txBody>
      </p:sp>
      <p:sp>
        <p:nvSpPr>
          <p:cNvPr id="5" name="חץ למעלה 4"/>
          <p:cNvSpPr/>
          <p:nvPr/>
        </p:nvSpPr>
        <p:spPr>
          <a:xfrm rot="16200000">
            <a:off x="7848364" y="238067"/>
            <a:ext cx="648072" cy="1296144"/>
          </a:xfrm>
          <a:prstGeom prst="upArrow">
            <a:avLst/>
          </a:prstGeom>
        </p:spPr>
        <p:style>
          <a:lnRef idx="1">
            <a:schemeClr val="accent3"/>
          </a:lnRef>
          <a:fillRef idx="2">
            <a:schemeClr val="accent3"/>
          </a:fillRef>
          <a:effectRef idx="1">
            <a:schemeClr val="accent3"/>
          </a:effectRef>
          <a:fontRef idx="minor">
            <a:schemeClr val="dk1"/>
          </a:fontRef>
        </p:style>
        <p:txBody>
          <a:bodyPr vert="vert" rtlCol="1" anchor="ctr"/>
          <a:lstStyle/>
          <a:p>
            <a:pPr algn="ctr"/>
            <a:r>
              <a:rPr lang="he-IL" dirty="0" smtClean="0"/>
              <a:t>שלב 1</a:t>
            </a:r>
            <a:endParaRPr lang="he-IL" dirty="0"/>
          </a:p>
        </p:txBody>
      </p:sp>
    </p:spTree>
    <p:extLst>
      <p:ext uri="{BB962C8B-B14F-4D97-AF65-F5344CB8AC3E}">
        <p14:creationId xmlns:p14="http://schemas.microsoft.com/office/powerpoint/2010/main" val="3354658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עם פינות אלכסוניות מעוגלות 2"/>
          <p:cNvSpPr/>
          <p:nvPr/>
        </p:nvSpPr>
        <p:spPr>
          <a:xfrm>
            <a:off x="3241582" y="3254808"/>
            <a:ext cx="5688632" cy="3263849"/>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spcBef>
                <a:spcPts val="600"/>
              </a:spcBef>
              <a:spcAft>
                <a:spcPts val="600"/>
              </a:spcAft>
            </a:pPr>
            <a:r>
              <a:rPr lang="he-IL" b="1" dirty="0" smtClean="0"/>
              <a:t>שלב ג.</a:t>
            </a:r>
          </a:p>
          <a:p>
            <a:pPr algn="just">
              <a:spcBef>
                <a:spcPts val="600"/>
              </a:spcBef>
              <a:spcAft>
                <a:spcPts val="600"/>
              </a:spcAft>
            </a:pPr>
            <a:r>
              <a:rPr lang="he-IL" dirty="0" smtClean="0"/>
              <a:t>על אותה הדרך תוכל ליצור את הערך השלישי, דהיינו: בחר במסמך את מספר הפרק ולחץ עם הלחצן הימני של העכבר על הענף: 'יחזקאל', כעת מתחת לענף 'יחזקאל' יופיע מספר הפרק.</a:t>
            </a:r>
          </a:p>
          <a:p>
            <a:pPr algn="just">
              <a:spcBef>
                <a:spcPts val="600"/>
              </a:spcBef>
              <a:spcAft>
                <a:spcPts val="600"/>
              </a:spcAft>
            </a:pPr>
            <a:r>
              <a:rPr lang="he-IL" sz="1600" b="1" dirty="0" smtClean="0"/>
              <a:t>הערה:</a:t>
            </a:r>
            <a:r>
              <a:rPr lang="he-IL" sz="1600" dirty="0" smtClean="0"/>
              <a:t> תוכל ליצור ערכים שתוארו עד כה, גם </a:t>
            </a:r>
            <a:r>
              <a:rPr lang="he-IL" sz="1600" dirty="0" err="1" smtClean="0"/>
              <a:t>ע''י</a:t>
            </a:r>
            <a:r>
              <a:rPr lang="he-IL" sz="1600" dirty="0" smtClean="0"/>
              <a:t> הקלדה בתיבת הטקסט שבחלונית, אחר שתסמן </a:t>
            </a:r>
            <a:r>
              <a:rPr lang="en-US" sz="1600" dirty="0" smtClean="0"/>
              <a:t>V</a:t>
            </a:r>
            <a:r>
              <a:rPr lang="he-IL" sz="1600" dirty="0" smtClean="0"/>
              <a:t> בתיבת הסימון שמעליה, ולחיצה ימנית של העכבר על 'עץ הערכים' בענף שמיצג את הערך שמתחתיו ברצונך להכניס ערך חדש.</a:t>
            </a:r>
            <a:endParaRPr lang="he-IL" sz="1600" dirty="0"/>
          </a:p>
        </p:txBody>
      </p:sp>
      <p:sp>
        <p:nvSpPr>
          <p:cNvPr id="4" name="חץ למעלה 3"/>
          <p:cNvSpPr/>
          <p:nvPr/>
        </p:nvSpPr>
        <p:spPr>
          <a:xfrm rot="16200000">
            <a:off x="2931069" y="2166700"/>
            <a:ext cx="648072" cy="1613527"/>
          </a:xfrm>
          <a:prstGeom prst="upArrow">
            <a:avLst/>
          </a:prstGeom>
        </p:spPr>
        <p:style>
          <a:lnRef idx="1">
            <a:schemeClr val="accent3"/>
          </a:lnRef>
          <a:fillRef idx="2">
            <a:schemeClr val="accent3"/>
          </a:fillRef>
          <a:effectRef idx="1">
            <a:schemeClr val="accent3"/>
          </a:effectRef>
          <a:fontRef idx="minor">
            <a:schemeClr val="dk1"/>
          </a:fontRef>
        </p:style>
        <p:txBody>
          <a:bodyPr vert="vert" rtlCol="1" anchor="ctr"/>
          <a:lstStyle/>
          <a:p>
            <a:pPr algn="ctr"/>
            <a:r>
              <a:rPr lang="he-IL" dirty="0" smtClean="0"/>
              <a:t>שלב 2</a:t>
            </a:r>
            <a:endParaRPr lang="he-IL" dirty="0"/>
          </a:p>
        </p:txBody>
      </p:sp>
      <p:sp>
        <p:nvSpPr>
          <p:cNvPr id="5" name="חץ למעלה 4"/>
          <p:cNvSpPr/>
          <p:nvPr/>
        </p:nvSpPr>
        <p:spPr>
          <a:xfrm rot="16200000">
            <a:off x="7168710" y="387461"/>
            <a:ext cx="648072" cy="1088963"/>
          </a:xfrm>
          <a:prstGeom prst="upArrow">
            <a:avLst/>
          </a:prstGeom>
        </p:spPr>
        <p:style>
          <a:lnRef idx="1">
            <a:schemeClr val="accent3"/>
          </a:lnRef>
          <a:fillRef idx="2">
            <a:schemeClr val="accent3"/>
          </a:fillRef>
          <a:effectRef idx="1">
            <a:schemeClr val="accent3"/>
          </a:effectRef>
          <a:fontRef idx="minor">
            <a:schemeClr val="dk1"/>
          </a:fontRef>
        </p:style>
        <p:txBody>
          <a:bodyPr vert="vert" rtlCol="1" anchor="ctr"/>
          <a:lstStyle/>
          <a:p>
            <a:pPr algn="ctr"/>
            <a:r>
              <a:rPr lang="he-IL" dirty="0" smtClean="0"/>
              <a:t>שלב 1</a:t>
            </a:r>
            <a:endParaRPr lang="he-IL" dirty="0"/>
          </a:p>
        </p:txBody>
      </p:sp>
      <p:sp>
        <p:nvSpPr>
          <p:cNvPr id="8" name="חץ למעלה 7"/>
          <p:cNvSpPr/>
          <p:nvPr/>
        </p:nvSpPr>
        <p:spPr>
          <a:xfrm rot="16200000">
            <a:off x="4080987" y="186430"/>
            <a:ext cx="648072" cy="3388796"/>
          </a:xfrm>
          <a:prstGeom prst="upArrow">
            <a:avLst/>
          </a:prstGeom>
        </p:spPr>
        <p:style>
          <a:lnRef idx="1">
            <a:schemeClr val="accent4"/>
          </a:lnRef>
          <a:fillRef idx="2">
            <a:schemeClr val="accent4"/>
          </a:fillRef>
          <a:effectRef idx="1">
            <a:schemeClr val="accent4"/>
          </a:effectRef>
          <a:fontRef idx="minor">
            <a:schemeClr val="dk1"/>
          </a:fontRef>
        </p:style>
        <p:txBody>
          <a:bodyPr vert="vert" rtlCol="1" anchor="ctr"/>
          <a:lstStyle/>
          <a:p>
            <a:pPr algn="ctr"/>
            <a:r>
              <a:rPr lang="he-IL" dirty="0" smtClean="0"/>
              <a:t>סימון ערכים מתוך תיבת טקסט</a:t>
            </a:r>
            <a:endParaRPr lang="he-IL" dirty="0"/>
          </a:p>
        </p:txBody>
      </p:sp>
    </p:spTree>
    <p:extLst>
      <p:ext uri="{BB962C8B-B14F-4D97-AF65-F5344CB8AC3E}">
        <p14:creationId xmlns:p14="http://schemas.microsoft.com/office/powerpoint/2010/main" val="1281257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69" y="1691877"/>
            <a:ext cx="31813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עם פינות אלכסוניות מעוגלות 2"/>
          <p:cNvSpPr/>
          <p:nvPr/>
        </p:nvSpPr>
        <p:spPr>
          <a:xfrm>
            <a:off x="4067944" y="526239"/>
            <a:ext cx="4803785" cy="5328592"/>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spcBef>
                <a:spcPts val="600"/>
              </a:spcBef>
              <a:spcAft>
                <a:spcPts val="600"/>
              </a:spcAft>
            </a:pPr>
            <a:r>
              <a:rPr lang="he-IL" b="1" dirty="0" smtClean="0"/>
              <a:t>עוד פקודות שבחלונית האינדקס</a:t>
            </a:r>
          </a:p>
          <a:p>
            <a:pPr marL="342900" indent="-342900" algn="just">
              <a:spcBef>
                <a:spcPts val="600"/>
              </a:spcBef>
              <a:spcAft>
                <a:spcPts val="600"/>
              </a:spcAft>
              <a:buFont typeface="+mj-lt"/>
              <a:buAutoNum type="arabicPeriod"/>
            </a:pPr>
            <a:r>
              <a:rPr lang="he-IL" dirty="0" smtClean="0"/>
              <a:t>'</a:t>
            </a:r>
            <a:r>
              <a:rPr lang="he-IL" b="1" dirty="0" smtClean="0"/>
              <a:t>רענן</a:t>
            </a:r>
            <a:r>
              <a:rPr lang="he-IL" dirty="0" smtClean="0"/>
              <a:t>' – משמש לריענון הרשימה של הערכים אחר שמחקת אחד מהם מתוך המסמך או אחר שהוספת ערכים למסמך באופן ידני.</a:t>
            </a:r>
          </a:p>
          <a:p>
            <a:pPr marL="342900" indent="-342900" algn="just">
              <a:spcBef>
                <a:spcPts val="600"/>
              </a:spcBef>
              <a:spcAft>
                <a:spcPts val="600"/>
              </a:spcAft>
              <a:buFont typeface="+mj-lt"/>
              <a:buAutoNum type="arabicPeriod"/>
            </a:pPr>
            <a:r>
              <a:rPr lang="he-IL" dirty="0" smtClean="0"/>
              <a:t>'</a:t>
            </a:r>
            <a:r>
              <a:rPr lang="he-IL" b="1" dirty="0" smtClean="0"/>
              <a:t>מחק</a:t>
            </a:r>
            <a:r>
              <a:rPr lang="he-IL" dirty="0" smtClean="0"/>
              <a:t>' – בחר ענף בעץ הערכים </a:t>
            </a:r>
            <a:r>
              <a:rPr lang="he-IL" dirty="0" err="1" smtClean="0"/>
              <a:t>ע''י</a:t>
            </a:r>
            <a:r>
              <a:rPr lang="he-IL" dirty="0" smtClean="0"/>
              <a:t> לחיצה שמאלית של העכבר </a:t>
            </a:r>
            <a:r>
              <a:rPr lang="he-IL" dirty="0" err="1" smtClean="0"/>
              <a:t>ואח''כ</a:t>
            </a:r>
            <a:r>
              <a:rPr lang="he-IL" dirty="0" smtClean="0"/>
              <a:t> לחץ מחק למחיקת הערך מהמסמך, יש למחוק תחילה אתה ערכים המשניים </a:t>
            </a:r>
            <a:r>
              <a:rPr lang="he-IL" dirty="0" err="1" smtClean="0"/>
              <a:t>ואח''כ</a:t>
            </a:r>
            <a:r>
              <a:rPr lang="he-IL" dirty="0" smtClean="0"/>
              <a:t> את הערכים שמעליהם.</a:t>
            </a:r>
          </a:p>
          <a:p>
            <a:pPr marL="342900" indent="-342900" algn="just">
              <a:spcBef>
                <a:spcPts val="600"/>
              </a:spcBef>
              <a:spcAft>
                <a:spcPts val="600"/>
              </a:spcAft>
              <a:buFont typeface="+mj-lt"/>
              <a:buAutoNum type="arabicPeriod"/>
            </a:pPr>
            <a:r>
              <a:rPr lang="he-IL" dirty="0" smtClean="0"/>
              <a:t>הכפתורים עם ציור העץ לפריסה ולקיבוץ מהיר של עץ הערכים.</a:t>
            </a:r>
          </a:p>
          <a:p>
            <a:pPr algn="l">
              <a:spcBef>
                <a:spcPts val="600"/>
              </a:spcBef>
              <a:spcAft>
                <a:spcPts val="600"/>
              </a:spcAft>
            </a:pPr>
            <a:r>
              <a:rPr lang="he-IL" sz="1400" dirty="0" smtClean="0"/>
              <a:t>המשך </a:t>
            </a:r>
            <a:r>
              <a:rPr lang="he-IL" sz="1400" dirty="0" smtClean="0"/>
              <a:t>בשקופית </a:t>
            </a:r>
            <a:r>
              <a:rPr lang="he-IL" sz="1400" dirty="0" smtClean="0"/>
              <a:t>הבאה...</a:t>
            </a:r>
          </a:p>
        </p:txBody>
      </p:sp>
      <p:sp>
        <p:nvSpPr>
          <p:cNvPr id="5" name="הסבר חץ למטה 4"/>
          <p:cNvSpPr/>
          <p:nvPr/>
        </p:nvSpPr>
        <p:spPr>
          <a:xfrm>
            <a:off x="882902" y="221045"/>
            <a:ext cx="720080" cy="2052228"/>
          </a:xfrm>
          <a:prstGeom prst="downArrowCallout">
            <a:avLst>
              <a:gd name="adj1" fmla="val 13628"/>
              <a:gd name="adj2" fmla="val 15523"/>
              <a:gd name="adj3" fmla="val 25000"/>
              <a:gd name="adj4" fmla="val 1928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smtClean="0"/>
              <a:t>רענן</a:t>
            </a:r>
            <a:endParaRPr lang="he-IL" dirty="0"/>
          </a:p>
        </p:txBody>
      </p:sp>
      <p:sp>
        <p:nvSpPr>
          <p:cNvPr id="7" name="הסבר חץ למטה 6"/>
          <p:cNvSpPr/>
          <p:nvPr/>
        </p:nvSpPr>
        <p:spPr>
          <a:xfrm>
            <a:off x="523820" y="907256"/>
            <a:ext cx="720080" cy="1366017"/>
          </a:xfrm>
          <a:prstGeom prst="downArrowCallout">
            <a:avLst>
              <a:gd name="adj1" fmla="val 13628"/>
              <a:gd name="adj2" fmla="val 15523"/>
              <a:gd name="adj3" fmla="val 25000"/>
              <a:gd name="adj4" fmla="val 2236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smtClean="0"/>
              <a:t>מחק</a:t>
            </a:r>
            <a:endParaRPr lang="he-IL" dirty="0"/>
          </a:p>
        </p:txBody>
      </p:sp>
      <p:sp>
        <p:nvSpPr>
          <p:cNvPr id="6" name="הסבר חץ למעלה 5"/>
          <p:cNvSpPr/>
          <p:nvPr/>
        </p:nvSpPr>
        <p:spPr>
          <a:xfrm>
            <a:off x="183041" y="3619003"/>
            <a:ext cx="1032568" cy="2016224"/>
          </a:xfrm>
          <a:prstGeom prst="upArrowCallout">
            <a:avLst>
              <a:gd name="adj1" fmla="val 14426"/>
              <a:gd name="adj2" fmla="val 25000"/>
              <a:gd name="adj3" fmla="val 25000"/>
              <a:gd name="adj4" fmla="val 3861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smtClean="0">
                <a:solidFill>
                  <a:schemeClr val="dk1"/>
                </a:solidFill>
              </a:rPr>
              <a:t>קבץ/פתח עץ ערכים</a:t>
            </a:r>
            <a:endParaRPr lang="he-IL" dirty="0">
              <a:solidFill>
                <a:schemeClr val="dk1"/>
              </a:solidFill>
            </a:endParaRPr>
          </a:p>
        </p:txBody>
      </p:sp>
    </p:spTree>
    <p:extLst>
      <p:ext uri="{BB962C8B-B14F-4D97-AF65-F5344CB8AC3E}">
        <p14:creationId xmlns:p14="http://schemas.microsoft.com/office/powerpoint/2010/main" val="1012048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029" y="1715666"/>
            <a:ext cx="31813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עם פינות אלכסוניות מעוגלות 2"/>
          <p:cNvSpPr/>
          <p:nvPr/>
        </p:nvSpPr>
        <p:spPr>
          <a:xfrm>
            <a:off x="4139951" y="980728"/>
            <a:ext cx="4803785" cy="4752528"/>
          </a:xfrm>
          <a:prstGeom prst="round2DiagRect">
            <a:avLst/>
          </a:prstGeom>
        </p:spPr>
        <p:style>
          <a:lnRef idx="1">
            <a:schemeClr val="accent5"/>
          </a:lnRef>
          <a:fillRef idx="2">
            <a:schemeClr val="accent5"/>
          </a:fillRef>
          <a:effectRef idx="1">
            <a:schemeClr val="accent5"/>
          </a:effectRef>
          <a:fontRef idx="minor">
            <a:schemeClr val="dk1"/>
          </a:fontRef>
        </p:style>
        <p:txBody>
          <a:bodyPr rtlCol="1" anchor="ctr"/>
          <a:lstStyle/>
          <a:p>
            <a:pPr marL="342900" indent="-342900" algn="just">
              <a:spcBef>
                <a:spcPts val="600"/>
              </a:spcBef>
              <a:spcAft>
                <a:spcPts val="600"/>
              </a:spcAft>
              <a:buFont typeface="+mj-lt"/>
              <a:buAutoNum type="arabicPeriod" startAt="4"/>
            </a:pPr>
            <a:r>
              <a:rPr lang="he-IL" dirty="0" smtClean="0">
                <a:solidFill>
                  <a:prstClr val="black"/>
                </a:solidFill>
              </a:rPr>
              <a:t>'</a:t>
            </a:r>
            <a:r>
              <a:rPr lang="he-IL" b="1" dirty="0" smtClean="0">
                <a:solidFill>
                  <a:prstClr val="black"/>
                </a:solidFill>
              </a:rPr>
              <a:t>חפש את הבא/הקודם</a:t>
            </a:r>
            <a:r>
              <a:rPr lang="he-IL" dirty="0" smtClean="0">
                <a:solidFill>
                  <a:prstClr val="black"/>
                </a:solidFill>
              </a:rPr>
              <a:t>' – מחפש מילה דומה לזו שנבחרה במסמך, תוכל לעבור במהירות על המסמך ולסמן את כל הערכים הדומים כערכי אינדקס.</a:t>
            </a:r>
          </a:p>
          <a:p>
            <a:pPr marL="342900" indent="-342900" algn="just">
              <a:spcBef>
                <a:spcPts val="600"/>
              </a:spcBef>
              <a:spcAft>
                <a:spcPts val="600"/>
              </a:spcAft>
              <a:buFont typeface="+mj-lt"/>
              <a:buAutoNum type="arabicPeriod" startAt="4"/>
            </a:pPr>
            <a:r>
              <a:rPr lang="he-IL" dirty="0" smtClean="0">
                <a:solidFill>
                  <a:prstClr val="black"/>
                </a:solidFill>
              </a:rPr>
              <a:t>'</a:t>
            </a:r>
            <a:r>
              <a:rPr lang="he-IL" b="1" dirty="0" smtClean="0">
                <a:solidFill>
                  <a:prstClr val="black"/>
                </a:solidFill>
              </a:rPr>
              <a:t>הצג/הסתר </a:t>
            </a:r>
            <a:r>
              <a:rPr lang="he-IL" b="1" dirty="0" err="1" smtClean="0">
                <a:solidFill>
                  <a:prstClr val="black"/>
                </a:solidFill>
              </a:rPr>
              <a:t>תוים</a:t>
            </a:r>
            <a:r>
              <a:rPr lang="he-IL" b="1" dirty="0" smtClean="0">
                <a:solidFill>
                  <a:prstClr val="black"/>
                </a:solidFill>
              </a:rPr>
              <a:t> נסתרים</a:t>
            </a:r>
            <a:r>
              <a:rPr lang="he-IL" dirty="0" smtClean="0">
                <a:solidFill>
                  <a:prstClr val="black"/>
                </a:solidFill>
              </a:rPr>
              <a:t>' – כדי לראות את שדות האינדקס לחץ להצגה, כדי להסתיר את השדות לחץ שוב.</a:t>
            </a:r>
          </a:p>
          <a:p>
            <a:pPr marL="342900" indent="-342900" algn="just">
              <a:spcBef>
                <a:spcPts val="600"/>
              </a:spcBef>
              <a:spcAft>
                <a:spcPts val="600"/>
              </a:spcAft>
              <a:buFont typeface="+mj-lt"/>
              <a:buAutoNum type="arabicPeriod" startAt="4"/>
            </a:pPr>
            <a:r>
              <a:rPr lang="he-IL" dirty="0"/>
              <a:t>כדי למצוא במהירות היכן מסומן ערך </a:t>
            </a:r>
            <a:r>
              <a:rPr lang="he-IL" dirty="0" err="1"/>
              <a:t>מסויים</a:t>
            </a:r>
            <a:r>
              <a:rPr lang="he-IL" dirty="0"/>
              <a:t> בגוף המסמך לחץ פעמיים לחיצה שמאלית עם העכבר על הענף המיצג אותו בעץ הערכים. </a:t>
            </a:r>
            <a:r>
              <a:rPr lang="he-IL" sz="1600" dirty="0"/>
              <a:t>(מומלץ לעשות זאת כאשר התצוגה במצב של 'הצג הכל' על ידי לחיצת </a:t>
            </a:r>
            <a:r>
              <a:rPr lang="en-US" sz="1600" dirty="0"/>
              <a:t> ctrl+shift+8 </a:t>
            </a:r>
            <a:r>
              <a:rPr lang="he-IL" sz="1600" dirty="0"/>
              <a:t>או על ידי כפתור המיועד לכך בחלונית</a:t>
            </a:r>
            <a:r>
              <a:rPr lang="he-IL" sz="1600" dirty="0" smtClean="0"/>
              <a:t>.)</a:t>
            </a:r>
            <a:endParaRPr lang="he-IL" dirty="0">
              <a:solidFill>
                <a:prstClr val="black"/>
              </a:solidFill>
            </a:endParaRPr>
          </a:p>
        </p:txBody>
      </p:sp>
      <p:sp>
        <p:nvSpPr>
          <p:cNvPr id="5" name="הסבר חץ למטה 4"/>
          <p:cNvSpPr/>
          <p:nvPr/>
        </p:nvSpPr>
        <p:spPr>
          <a:xfrm>
            <a:off x="2195736" y="241355"/>
            <a:ext cx="1499195" cy="2054810"/>
          </a:xfrm>
          <a:prstGeom prst="downArrowCallout">
            <a:avLst>
              <a:gd name="adj1" fmla="val 13628"/>
              <a:gd name="adj2" fmla="val 15523"/>
              <a:gd name="adj3" fmla="val 25000"/>
              <a:gd name="adj4" fmla="val 30192"/>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smtClean="0">
                <a:solidFill>
                  <a:prstClr val="black"/>
                </a:solidFill>
              </a:rPr>
              <a:t>חפש את הבא/הקודם</a:t>
            </a:r>
            <a:endParaRPr lang="he-IL" dirty="0">
              <a:solidFill>
                <a:prstClr val="black"/>
              </a:solidFill>
            </a:endParaRPr>
          </a:p>
        </p:txBody>
      </p:sp>
      <p:sp>
        <p:nvSpPr>
          <p:cNvPr id="7" name="הסבר חץ למטה 6"/>
          <p:cNvSpPr/>
          <p:nvPr/>
        </p:nvSpPr>
        <p:spPr>
          <a:xfrm>
            <a:off x="1184217" y="742122"/>
            <a:ext cx="1199218" cy="1554043"/>
          </a:xfrm>
          <a:prstGeom prst="downArrowCallout">
            <a:avLst>
              <a:gd name="adj1" fmla="val 13628"/>
              <a:gd name="adj2" fmla="val 15523"/>
              <a:gd name="adj3" fmla="val 25000"/>
              <a:gd name="adj4" fmla="val 5881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smtClean="0">
                <a:solidFill>
                  <a:prstClr val="black"/>
                </a:solidFill>
              </a:rPr>
              <a:t>הצג/הסתר </a:t>
            </a:r>
            <a:r>
              <a:rPr lang="he-IL" dirty="0" err="1" smtClean="0">
                <a:solidFill>
                  <a:prstClr val="black"/>
                </a:solidFill>
              </a:rPr>
              <a:t>תוים</a:t>
            </a:r>
            <a:r>
              <a:rPr lang="he-IL" dirty="0" smtClean="0">
                <a:solidFill>
                  <a:prstClr val="black"/>
                </a:solidFill>
              </a:rPr>
              <a:t> נסתרים</a:t>
            </a:r>
            <a:endParaRPr lang="he-IL" dirty="0">
              <a:solidFill>
                <a:prstClr val="black"/>
              </a:solidFill>
            </a:endParaRPr>
          </a:p>
        </p:txBody>
      </p:sp>
      <p:sp>
        <p:nvSpPr>
          <p:cNvPr id="6" name="הסבר חץ למעלה 5"/>
          <p:cNvSpPr/>
          <p:nvPr/>
        </p:nvSpPr>
        <p:spPr>
          <a:xfrm>
            <a:off x="116028" y="2655440"/>
            <a:ext cx="1032568" cy="2016224"/>
          </a:xfrm>
          <a:prstGeom prst="upArrowCallout">
            <a:avLst>
              <a:gd name="adj1" fmla="val 14426"/>
              <a:gd name="adj2" fmla="val 25000"/>
              <a:gd name="adj3" fmla="val 25000"/>
              <a:gd name="adj4" fmla="val 3861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he-IL" dirty="0" smtClean="0">
                <a:solidFill>
                  <a:prstClr val="black"/>
                </a:solidFill>
              </a:rPr>
              <a:t>סמן כערך ראשי</a:t>
            </a:r>
            <a:endParaRPr lang="he-IL" dirty="0">
              <a:solidFill>
                <a:prstClr val="black"/>
              </a:solidFill>
            </a:endParaRPr>
          </a:p>
        </p:txBody>
      </p:sp>
    </p:spTree>
    <p:extLst>
      <p:ext uri="{BB962C8B-B14F-4D97-AF65-F5344CB8AC3E}">
        <p14:creationId xmlns:p14="http://schemas.microsoft.com/office/powerpoint/2010/main" val="25114457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טרק">
  <a:themeElements>
    <a:clrScheme name="טרק">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טרק">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2162</TotalTime>
  <Words>1526</Words>
  <Application>Microsoft Office PowerPoint</Application>
  <PresentationFormat>‫הצגה על המסך (4:3)</PresentationFormat>
  <Paragraphs>94</Paragraphs>
  <Slides>21</Slides>
  <Notes>0</Notes>
  <HiddenSlides>0</HiddenSlides>
  <MMClips>0</MMClips>
  <ScaleCrop>false</ScaleCrop>
  <HeadingPairs>
    <vt:vector size="4" baseType="variant">
      <vt:variant>
        <vt:lpstr>ערכת נושא</vt:lpstr>
      </vt:variant>
      <vt:variant>
        <vt:i4>3</vt:i4>
      </vt:variant>
      <vt:variant>
        <vt:lpstr>כותרות שקופיות</vt:lpstr>
      </vt:variant>
      <vt:variant>
        <vt:i4>21</vt:i4>
      </vt:variant>
    </vt:vector>
  </HeadingPairs>
  <TitlesOfParts>
    <vt:vector size="24" baseType="lpstr">
      <vt:lpstr>ערכת נושא Office</vt:lpstr>
      <vt:lpstr>טרק</vt:lpstr>
      <vt:lpstr>1_ערכת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55</cp:revision>
  <dcterms:created xsi:type="dcterms:W3CDTF">2012-10-16T13:57:50Z</dcterms:created>
  <dcterms:modified xsi:type="dcterms:W3CDTF">2013-06-13T04:34:35Z</dcterms:modified>
</cp:coreProperties>
</file>